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9" r:id="rId4"/>
    <p:sldId id="258" r:id="rId5"/>
    <p:sldId id="259" r:id="rId6"/>
    <p:sldId id="260" r:id="rId7"/>
    <p:sldId id="261" r:id="rId8"/>
    <p:sldId id="262" r:id="rId9"/>
    <p:sldId id="263" r:id="rId10"/>
    <p:sldId id="264" r:id="rId11"/>
    <p:sldId id="265" r:id="rId12"/>
    <p:sldId id="266" r:id="rId13"/>
    <p:sldId id="268" r:id="rId14"/>
    <p:sldId id="267" r:id="rId15"/>
    <p:sldId id="270" r:id="rId16"/>
    <p:sldId id="271"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6" d="100"/>
          <a:sy n="96" d="100"/>
        </p:scale>
        <p:origin x="13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FE1CEF4-7A46-4CD7-B7C0-46D81B2E7486}"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D2479DFE-4D26-4A27-9FEC-10FF8E105DB9}">
      <dgm:prSet/>
      <dgm:spPr/>
      <dgm:t>
        <a:bodyPr/>
        <a:lstStyle/>
        <a:p>
          <a:r>
            <a:rPr lang="en-US"/>
            <a:t>The Persians were an Indo-European-speaking people related to the Medes.</a:t>
          </a:r>
        </a:p>
      </dgm:t>
    </dgm:pt>
    <dgm:pt modelId="{8779744C-0158-4167-BF0F-8D540DCE41D9}" type="parTrans" cxnId="{8DB08C6C-A096-4F3C-970C-D34CEA25F861}">
      <dgm:prSet/>
      <dgm:spPr/>
      <dgm:t>
        <a:bodyPr/>
        <a:lstStyle/>
        <a:p>
          <a:endParaRPr lang="en-US"/>
        </a:p>
      </dgm:t>
    </dgm:pt>
    <dgm:pt modelId="{9597CA4D-5DD2-451C-BE0B-76E368D7301E}" type="sibTrans" cxnId="{8DB08C6C-A096-4F3C-970C-D34CEA25F861}">
      <dgm:prSet/>
      <dgm:spPr/>
      <dgm:t>
        <a:bodyPr/>
        <a:lstStyle/>
        <a:p>
          <a:endParaRPr lang="en-US"/>
        </a:p>
      </dgm:t>
    </dgm:pt>
    <dgm:pt modelId="{C54C9AEF-3E56-4F45-857A-088B8476409F}">
      <dgm:prSet/>
      <dgm:spPr/>
      <dgm:t>
        <a:bodyPr/>
        <a:lstStyle/>
        <a:p>
          <a:r>
            <a:rPr lang="en-US"/>
            <a:t>The Persians lived to the southeast of the Medes, who occupied the western Iranian plateau south of the Caspian Sea. </a:t>
          </a:r>
        </a:p>
      </dgm:t>
    </dgm:pt>
    <dgm:pt modelId="{AC39588B-3A84-4C01-AEF7-0A4C462E4083}" type="parTrans" cxnId="{7B2AA4D1-9C50-45D5-91CE-9E60A2C5F6D9}">
      <dgm:prSet/>
      <dgm:spPr/>
      <dgm:t>
        <a:bodyPr/>
        <a:lstStyle/>
        <a:p>
          <a:endParaRPr lang="en-US"/>
        </a:p>
      </dgm:t>
    </dgm:pt>
    <dgm:pt modelId="{5FDB568B-854D-4766-B5AA-DE4C3C42AEFC}" type="sibTrans" cxnId="{7B2AA4D1-9C50-45D5-91CE-9E60A2C5F6D9}">
      <dgm:prSet/>
      <dgm:spPr/>
      <dgm:t>
        <a:bodyPr/>
        <a:lstStyle/>
        <a:p>
          <a:endParaRPr lang="en-US"/>
        </a:p>
      </dgm:t>
    </dgm:pt>
    <dgm:pt modelId="{0F8387A4-FA78-4A2C-BBD5-D49CE4DF9B6F}">
      <dgm:prSet/>
      <dgm:spPr/>
      <dgm:t>
        <a:bodyPr/>
        <a:lstStyle/>
        <a:p>
          <a:r>
            <a:rPr lang="en-US"/>
            <a:t>Although crops were grown, lack of moisture made the lands of these peoples more suitable for pasture. </a:t>
          </a:r>
        </a:p>
      </dgm:t>
    </dgm:pt>
    <dgm:pt modelId="{8CE7EB66-BAF1-4E7C-8165-E744F7D8D255}" type="parTrans" cxnId="{9465482B-13FE-40CF-9412-35EA8082136F}">
      <dgm:prSet/>
      <dgm:spPr/>
      <dgm:t>
        <a:bodyPr/>
        <a:lstStyle/>
        <a:p>
          <a:endParaRPr lang="en-US"/>
        </a:p>
      </dgm:t>
    </dgm:pt>
    <dgm:pt modelId="{50EE9DBD-FD8F-4758-9BEF-96498B6870AC}" type="sibTrans" cxnId="{9465482B-13FE-40CF-9412-35EA8082136F}">
      <dgm:prSet/>
      <dgm:spPr/>
      <dgm:t>
        <a:bodyPr/>
        <a:lstStyle/>
        <a:p>
          <a:endParaRPr lang="en-US"/>
        </a:p>
      </dgm:t>
    </dgm:pt>
    <dgm:pt modelId="{29063AFB-CFA8-42B3-8D52-F31F4160E1E9}">
      <dgm:prSet/>
      <dgm:spPr/>
      <dgm:t>
        <a:bodyPr/>
        <a:lstStyle/>
        <a:p>
          <a:r>
            <a:rPr lang="en-US"/>
            <a:t>The Medes, in particular, were famous throughout the Near East for the quality of the horses they bred. </a:t>
          </a:r>
        </a:p>
      </dgm:t>
    </dgm:pt>
    <dgm:pt modelId="{FE1265E0-F279-4B51-A298-63325C903312}" type="parTrans" cxnId="{4D9354FF-3B92-40FB-80EF-0D3AEE4EDC82}">
      <dgm:prSet/>
      <dgm:spPr/>
      <dgm:t>
        <a:bodyPr/>
        <a:lstStyle/>
        <a:p>
          <a:endParaRPr lang="en-US"/>
        </a:p>
      </dgm:t>
    </dgm:pt>
    <dgm:pt modelId="{F69D2D52-BF59-43AE-83AC-B4D3AC787C6D}" type="sibTrans" cxnId="{4D9354FF-3B92-40FB-80EF-0D3AEE4EDC82}">
      <dgm:prSet/>
      <dgm:spPr/>
      <dgm:t>
        <a:bodyPr/>
        <a:lstStyle/>
        <a:p>
          <a:endParaRPr lang="en-US"/>
        </a:p>
      </dgm:t>
    </dgm:pt>
    <dgm:pt modelId="{B8D37C4E-2377-4BB7-A9AA-6C7EC223D5EA}">
      <dgm:prSet/>
      <dgm:spPr/>
      <dgm:t>
        <a:bodyPr/>
        <a:lstStyle/>
        <a:p>
          <a:r>
            <a:rPr lang="en-US"/>
            <a:t>Primarily nomadic, both Medes and Persians were organized in clans. Both peoples were led by petty kings assisted by a group of warriors who formed a class of nobles. </a:t>
          </a:r>
        </a:p>
      </dgm:t>
    </dgm:pt>
    <dgm:pt modelId="{518A6D07-193D-44B7-BB88-BBC281C6EB04}" type="parTrans" cxnId="{2E78C38F-9657-4864-B92C-81DE16AA4EC2}">
      <dgm:prSet/>
      <dgm:spPr/>
      <dgm:t>
        <a:bodyPr/>
        <a:lstStyle/>
        <a:p>
          <a:endParaRPr lang="en-US"/>
        </a:p>
      </dgm:t>
    </dgm:pt>
    <dgm:pt modelId="{27CBB879-1F21-477A-A0BB-7F800077DA87}" type="sibTrans" cxnId="{2E78C38F-9657-4864-B92C-81DE16AA4EC2}">
      <dgm:prSet/>
      <dgm:spPr/>
      <dgm:t>
        <a:bodyPr/>
        <a:lstStyle/>
        <a:p>
          <a:endParaRPr lang="en-US"/>
        </a:p>
      </dgm:t>
    </dgm:pt>
    <dgm:pt modelId="{25F8FF69-F15A-4676-AA29-2CF74BDC3346}">
      <dgm:prSet/>
      <dgm:spPr/>
      <dgm:t>
        <a:bodyPr/>
        <a:lstStyle/>
        <a:p>
          <a:r>
            <a:rPr lang="en-US"/>
            <a:t>Their populations also included both free and unfree people who worked the land, craftspeople, and slaves.</a:t>
          </a:r>
        </a:p>
      </dgm:t>
    </dgm:pt>
    <dgm:pt modelId="{DAE0574A-DD28-4D44-889C-9000E59E0343}" type="parTrans" cxnId="{E5A813AD-FB21-4EBF-81B6-3C0634FE2BED}">
      <dgm:prSet/>
      <dgm:spPr/>
      <dgm:t>
        <a:bodyPr/>
        <a:lstStyle/>
        <a:p>
          <a:endParaRPr lang="en-US"/>
        </a:p>
      </dgm:t>
    </dgm:pt>
    <dgm:pt modelId="{7C6A8296-9A17-4E94-A7F6-AC735E5D073C}" type="sibTrans" cxnId="{E5A813AD-FB21-4EBF-81B6-3C0634FE2BED}">
      <dgm:prSet/>
      <dgm:spPr/>
      <dgm:t>
        <a:bodyPr/>
        <a:lstStyle/>
        <a:p>
          <a:endParaRPr lang="en-US"/>
        </a:p>
      </dgm:t>
    </dgm:pt>
    <dgm:pt modelId="{F0932DC1-BE25-478D-9E72-558D6FF21632}" type="pres">
      <dgm:prSet presAssocID="{0FE1CEF4-7A46-4CD7-B7C0-46D81B2E7486}" presName="vert0" presStyleCnt="0">
        <dgm:presLayoutVars>
          <dgm:dir/>
          <dgm:animOne val="branch"/>
          <dgm:animLvl val="lvl"/>
        </dgm:presLayoutVars>
      </dgm:prSet>
      <dgm:spPr/>
    </dgm:pt>
    <dgm:pt modelId="{85ABF53D-B47B-41CC-B0AF-DA9F9F20AC6D}" type="pres">
      <dgm:prSet presAssocID="{D2479DFE-4D26-4A27-9FEC-10FF8E105DB9}" presName="thickLine" presStyleLbl="alignNode1" presStyleIdx="0" presStyleCnt="6"/>
      <dgm:spPr/>
    </dgm:pt>
    <dgm:pt modelId="{90F3A18E-CF68-41E6-8DA5-ED482EF2284A}" type="pres">
      <dgm:prSet presAssocID="{D2479DFE-4D26-4A27-9FEC-10FF8E105DB9}" presName="horz1" presStyleCnt="0"/>
      <dgm:spPr/>
    </dgm:pt>
    <dgm:pt modelId="{377E56C4-7401-4CB6-9787-37F9594F31D3}" type="pres">
      <dgm:prSet presAssocID="{D2479DFE-4D26-4A27-9FEC-10FF8E105DB9}" presName="tx1" presStyleLbl="revTx" presStyleIdx="0" presStyleCnt="6"/>
      <dgm:spPr/>
    </dgm:pt>
    <dgm:pt modelId="{825866EB-D16E-490D-A3C2-43B2E11DE86B}" type="pres">
      <dgm:prSet presAssocID="{D2479DFE-4D26-4A27-9FEC-10FF8E105DB9}" presName="vert1" presStyleCnt="0"/>
      <dgm:spPr/>
    </dgm:pt>
    <dgm:pt modelId="{F1E7FC1F-BCC4-4B8A-8048-83557327CA5F}" type="pres">
      <dgm:prSet presAssocID="{C54C9AEF-3E56-4F45-857A-088B8476409F}" presName="thickLine" presStyleLbl="alignNode1" presStyleIdx="1" presStyleCnt="6"/>
      <dgm:spPr/>
    </dgm:pt>
    <dgm:pt modelId="{D8C6BF3E-13F3-43B4-A849-851234F1AF45}" type="pres">
      <dgm:prSet presAssocID="{C54C9AEF-3E56-4F45-857A-088B8476409F}" presName="horz1" presStyleCnt="0"/>
      <dgm:spPr/>
    </dgm:pt>
    <dgm:pt modelId="{43AEFA58-6DF1-450E-A510-0A1AFD02E26C}" type="pres">
      <dgm:prSet presAssocID="{C54C9AEF-3E56-4F45-857A-088B8476409F}" presName="tx1" presStyleLbl="revTx" presStyleIdx="1" presStyleCnt="6"/>
      <dgm:spPr/>
    </dgm:pt>
    <dgm:pt modelId="{4B8E6E81-2A68-47A2-B09E-79457CCBC172}" type="pres">
      <dgm:prSet presAssocID="{C54C9AEF-3E56-4F45-857A-088B8476409F}" presName="vert1" presStyleCnt="0"/>
      <dgm:spPr/>
    </dgm:pt>
    <dgm:pt modelId="{D13499AE-5CA0-422E-9A10-DA7CB2B66A4A}" type="pres">
      <dgm:prSet presAssocID="{0F8387A4-FA78-4A2C-BBD5-D49CE4DF9B6F}" presName="thickLine" presStyleLbl="alignNode1" presStyleIdx="2" presStyleCnt="6"/>
      <dgm:spPr/>
    </dgm:pt>
    <dgm:pt modelId="{F98355A7-CCEF-43A0-BFFF-5A59F6174459}" type="pres">
      <dgm:prSet presAssocID="{0F8387A4-FA78-4A2C-BBD5-D49CE4DF9B6F}" presName="horz1" presStyleCnt="0"/>
      <dgm:spPr/>
    </dgm:pt>
    <dgm:pt modelId="{BEF93113-C5CA-4710-B0D4-C12D0F97699E}" type="pres">
      <dgm:prSet presAssocID="{0F8387A4-FA78-4A2C-BBD5-D49CE4DF9B6F}" presName="tx1" presStyleLbl="revTx" presStyleIdx="2" presStyleCnt="6"/>
      <dgm:spPr/>
    </dgm:pt>
    <dgm:pt modelId="{9E26E849-EA24-4CA2-91A5-814E2B80050A}" type="pres">
      <dgm:prSet presAssocID="{0F8387A4-FA78-4A2C-BBD5-D49CE4DF9B6F}" presName="vert1" presStyleCnt="0"/>
      <dgm:spPr/>
    </dgm:pt>
    <dgm:pt modelId="{12B0E799-D57B-475D-B666-8A11B1EDD3D3}" type="pres">
      <dgm:prSet presAssocID="{29063AFB-CFA8-42B3-8D52-F31F4160E1E9}" presName="thickLine" presStyleLbl="alignNode1" presStyleIdx="3" presStyleCnt="6"/>
      <dgm:spPr/>
    </dgm:pt>
    <dgm:pt modelId="{7F203D2C-9175-4F3B-9E36-7709852C4B9E}" type="pres">
      <dgm:prSet presAssocID="{29063AFB-CFA8-42B3-8D52-F31F4160E1E9}" presName="horz1" presStyleCnt="0"/>
      <dgm:spPr/>
    </dgm:pt>
    <dgm:pt modelId="{4A101081-9E74-4F90-8E86-F267A62E5A70}" type="pres">
      <dgm:prSet presAssocID="{29063AFB-CFA8-42B3-8D52-F31F4160E1E9}" presName="tx1" presStyleLbl="revTx" presStyleIdx="3" presStyleCnt="6"/>
      <dgm:spPr/>
    </dgm:pt>
    <dgm:pt modelId="{F8E9E577-DAD4-41CB-95A8-CDE5F65DAC2B}" type="pres">
      <dgm:prSet presAssocID="{29063AFB-CFA8-42B3-8D52-F31F4160E1E9}" presName="vert1" presStyleCnt="0"/>
      <dgm:spPr/>
    </dgm:pt>
    <dgm:pt modelId="{C8D87099-D5E5-47A2-B7D6-DC4957D08FAC}" type="pres">
      <dgm:prSet presAssocID="{B8D37C4E-2377-4BB7-A9AA-6C7EC223D5EA}" presName="thickLine" presStyleLbl="alignNode1" presStyleIdx="4" presStyleCnt="6"/>
      <dgm:spPr/>
    </dgm:pt>
    <dgm:pt modelId="{48A5EA62-3AE8-4578-B7DE-88FD76F41655}" type="pres">
      <dgm:prSet presAssocID="{B8D37C4E-2377-4BB7-A9AA-6C7EC223D5EA}" presName="horz1" presStyleCnt="0"/>
      <dgm:spPr/>
    </dgm:pt>
    <dgm:pt modelId="{F483AEC7-FABC-4C0B-8401-BEED5AC2303E}" type="pres">
      <dgm:prSet presAssocID="{B8D37C4E-2377-4BB7-A9AA-6C7EC223D5EA}" presName="tx1" presStyleLbl="revTx" presStyleIdx="4" presStyleCnt="6"/>
      <dgm:spPr/>
    </dgm:pt>
    <dgm:pt modelId="{7B672DB2-2916-45B6-84AB-5D3250D3F2D6}" type="pres">
      <dgm:prSet presAssocID="{B8D37C4E-2377-4BB7-A9AA-6C7EC223D5EA}" presName="vert1" presStyleCnt="0"/>
      <dgm:spPr/>
    </dgm:pt>
    <dgm:pt modelId="{E000E7A7-02A9-4704-A33F-CF010F9B3D57}" type="pres">
      <dgm:prSet presAssocID="{25F8FF69-F15A-4676-AA29-2CF74BDC3346}" presName="thickLine" presStyleLbl="alignNode1" presStyleIdx="5" presStyleCnt="6"/>
      <dgm:spPr/>
    </dgm:pt>
    <dgm:pt modelId="{804FB630-1934-43DE-A0E2-99E2DBE2914F}" type="pres">
      <dgm:prSet presAssocID="{25F8FF69-F15A-4676-AA29-2CF74BDC3346}" presName="horz1" presStyleCnt="0"/>
      <dgm:spPr/>
    </dgm:pt>
    <dgm:pt modelId="{CC1A59F6-2E5C-411A-8C1E-78EBB3CF5481}" type="pres">
      <dgm:prSet presAssocID="{25F8FF69-F15A-4676-AA29-2CF74BDC3346}" presName="tx1" presStyleLbl="revTx" presStyleIdx="5" presStyleCnt="6"/>
      <dgm:spPr/>
    </dgm:pt>
    <dgm:pt modelId="{A43C4DAD-631C-4670-9379-5462A436D130}" type="pres">
      <dgm:prSet presAssocID="{25F8FF69-F15A-4676-AA29-2CF74BDC3346}" presName="vert1" presStyleCnt="0"/>
      <dgm:spPr/>
    </dgm:pt>
  </dgm:ptLst>
  <dgm:cxnLst>
    <dgm:cxn modelId="{028B5301-1D3F-4CCD-8D98-0E1EC9239116}" type="presOf" srcId="{D2479DFE-4D26-4A27-9FEC-10FF8E105DB9}" destId="{377E56C4-7401-4CB6-9787-37F9594F31D3}" srcOrd="0" destOrd="0" presId="urn:microsoft.com/office/officeart/2008/layout/LinedList"/>
    <dgm:cxn modelId="{9465482B-13FE-40CF-9412-35EA8082136F}" srcId="{0FE1CEF4-7A46-4CD7-B7C0-46D81B2E7486}" destId="{0F8387A4-FA78-4A2C-BBD5-D49CE4DF9B6F}" srcOrd="2" destOrd="0" parTransId="{8CE7EB66-BAF1-4E7C-8165-E744F7D8D255}" sibTransId="{50EE9DBD-FD8F-4758-9BEF-96498B6870AC}"/>
    <dgm:cxn modelId="{071AFA40-50CB-4279-8C99-85CE350F352C}" type="presOf" srcId="{29063AFB-CFA8-42B3-8D52-F31F4160E1E9}" destId="{4A101081-9E74-4F90-8E86-F267A62E5A70}" srcOrd="0" destOrd="0" presId="urn:microsoft.com/office/officeart/2008/layout/LinedList"/>
    <dgm:cxn modelId="{7D565368-366C-479E-8A51-233B1A69EA4C}" type="presOf" srcId="{C54C9AEF-3E56-4F45-857A-088B8476409F}" destId="{43AEFA58-6DF1-450E-A510-0A1AFD02E26C}" srcOrd="0" destOrd="0" presId="urn:microsoft.com/office/officeart/2008/layout/LinedList"/>
    <dgm:cxn modelId="{8DB08C6C-A096-4F3C-970C-D34CEA25F861}" srcId="{0FE1CEF4-7A46-4CD7-B7C0-46D81B2E7486}" destId="{D2479DFE-4D26-4A27-9FEC-10FF8E105DB9}" srcOrd="0" destOrd="0" parTransId="{8779744C-0158-4167-BF0F-8D540DCE41D9}" sibTransId="{9597CA4D-5DD2-451C-BE0B-76E368D7301E}"/>
    <dgm:cxn modelId="{874ACB53-8222-450D-9DF4-A632532F8F6A}" type="presOf" srcId="{0F8387A4-FA78-4A2C-BBD5-D49CE4DF9B6F}" destId="{BEF93113-C5CA-4710-B0D4-C12D0F97699E}" srcOrd="0" destOrd="0" presId="urn:microsoft.com/office/officeart/2008/layout/LinedList"/>
    <dgm:cxn modelId="{88D2DC79-C848-4EA5-9742-054D8C51E2FE}" type="presOf" srcId="{0FE1CEF4-7A46-4CD7-B7C0-46D81B2E7486}" destId="{F0932DC1-BE25-478D-9E72-558D6FF21632}" srcOrd="0" destOrd="0" presId="urn:microsoft.com/office/officeart/2008/layout/LinedList"/>
    <dgm:cxn modelId="{2E78C38F-9657-4864-B92C-81DE16AA4EC2}" srcId="{0FE1CEF4-7A46-4CD7-B7C0-46D81B2E7486}" destId="{B8D37C4E-2377-4BB7-A9AA-6C7EC223D5EA}" srcOrd="4" destOrd="0" parTransId="{518A6D07-193D-44B7-BB88-BBC281C6EB04}" sibTransId="{27CBB879-1F21-477A-A0BB-7F800077DA87}"/>
    <dgm:cxn modelId="{F8C3BA9A-2F30-4216-BABB-73AA1C5C5B83}" type="presOf" srcId="{B8D37C4E-2377-4BB7-A9AA-6C7EC223D5EA}" destId="{F483AEC7-FABC-4C0B-8401-BEED5AC2303E}" srcOrd="0" destOrd="0" presId="urn:microsoft.com/office/officeart/2008/layout/LinedList"/>
    <dgm:cxn modelId="{E5A813AD-FB21-4EBF-81B6-3C0634FE2BED}" srcId="{0FE1CEF4-7A46-4CD7-B7C0-46D81B2E7486}" destId="{25F8FF69-F15A-4676-AA29-2CF74BDC3346}" srcOrd="5" destOrd="0" parTransId="{DAE0574A-DD28-4D44-889C-9000E59E0343}" sibTransId="{7C6A8296-9A17-4E94-A7F6-AC735E5D073C}"/>
    <dgm:cxn modelId="{7B2AA4D1-9C50-45D5-91CE-9E60A2C5F6D9}" srcId="{0FE1CEF4-7A46-4CD7-B7C0-46D81B2E7486}" destId="{C54C9AEF-3E56-4F45-857A-088B8476409F}" srcOrd="1" destOrd="0" parTransId="{AC39588B-3A84-4C01-AEF7-0A4C462E4083}" sibTransId="{5FDB568B-854D-4766-B5AA-DE4C3C42AEFC}"/>
    <dgm:cxn modelId="{F31353EB-19AB-4767-AF86-10AAC478D2E1}" type="presOf" srcId="{25F8FF69-F15A-4676-AA29-2CF74BDC3346}" destId="{CC1A59F6-2E5C-411A-8C1E-78EBB3CF5481}" srcOrd="0" destOrd="0" presId="urn:microsoft.com/office/officeart/2008/layout/LinedList"/>
    <dgm:cxn modelId="{4D9354FF-3B92-40FB-80EF-0D3AEE4EDC82}" srcId="{0FE1CEF4-7A46-4CD7-B7C0-46D81B2E7486}" destId="{29063AFB-CFA8-42B3-8D52-F31F4160E1E9}" srcOrd="3" destOrd="0" parTransId="{FE1265E0-F279-4B51-A298-63325C903312}" sibTransId="{F69D2D52-BF59-43AE-83AC-B4D3AC787C6D}"/>
    <dgm:cxn modelId="{48E3CD39-0E11-4D73-875B-FDA8AA21B73E}" type="presParOf" srcId="{F0932DC1-BE25-478D-9E72-558D6FF21632}" destId="{85ABF53D-B47B-41CC-B0AF-DA9F9F20AC6D}" srcOrd="0" destOrd="0" presId="urn:microsoft.com/office/officeart/2008/layout/LinedList"/>
    <dgm:cxn modelId="{A68AE9F2-1642-4287-A9B7-2C0110E5518D}" type="presParOf" srcId="{F0932DC1-BE25-478D-9E72-558D6FF21632}" destId="{90F3A18E-CF68-41E6-8DA5-ED482EF2284A}" srcOrd="1" destOrd="0" presId="urn:microsoft.com/office/officeart/2008/layout/LinedList"/>
    <dgm:cxn modelId="{B9556F0D-26AC-46B3-A955-F9E2D51B8059}" type="presParOf" srcId="{90F3A18E-CF68-41E6-8DA5-ED482EF2284A}" destId="{377E56C4-7401-4CB6-9787-37F9594F31D3}" srcOrd="0" destOrd="0" presId="urn:microsoft.com/office/officeart/2008/layout/LinedList"/>
    <dgm:cxn modelId="{19F2A28A-6679-42C9-8FE7-7DF385E7920E}" type="presParOf" srcId="{90F3A18E-CF68-41E6-8DA5-ED482EF2284A}" destId="{825866EB-D16E-490D-A3C2-43B2E11DE86B}" srcOrd="1" destOrd="0" presId="urn:microsoft.com/office/officeart/2008/layout/LinedList"/>
    <dgm:cxn modelId="{62CE504B-3104-4CBF-BBF6-9018C448D721}" type="presParOf" srcId="{F0932DC1-BE25-478D-9E72-558D6FF21632}" destId="{F1E7FC1F-BCC4-4B8A-8048-83557327CA5F}" srcOrd="2" destOrd="0" presId="urn:microsoft.com/office/officeart/2008/layout/LinedList"/>
    <dgm:cxn modelId="{CF2AA544-CAEF-4488-8D95-490E9579E762}" type="presParOf" srcId="{F0932DC1-BE25-478D-9E72-558D6FF21632}" destId="{D8C6BF3E-13F3-43B4-A849-851234F1AF45}" srcOrd="3" destOrd="0" presId="urn:microsoft.com/office/officeart/2008/layout/LinedList"/>
    <dgm:cxn modelId="{BACE6EEE-EEE5-44BA-8BBE-A3F6FD79A33A}" type="presParOf" srcId="{D8C6BF3E-13F3-43B4-A849-851234F1AF45}" destId="{43AEFA58-6DF1-450E-A510-0A1AFD02E26C}" srcOrd="0" destOrd="0" presId="urn:microsoft.com/office/officeart/2008/layout/LinedList"/>
    <dgm:cxn modelId="{E8AE190D-D689-4158-8E8F-E51E2ADAD373}" type="presParOf" srcId="{D8C6BF3E-13F3-43B4-A849-851234F1AF45}" destId="{4B8E6E81-2A68-47A2-B09E-79457CCBC172}" srcOrd="1" destOrd="0" presId="urn:microsoft.com/office/officeart/2008/layout/LinedList"/>
    <dgm:cxn modelId="{38AF4DB9-D3AA-4B03-ACBB-0A126294F323}" type="presParOf" srcId="{F0932DC1-BE25-478D-9E72-558D6FF21632}" destId="{D13499AE-5CA0-422E-9A10-DA7CB2B66A4A}" srcOrd="4" destOrd="0" presId="urn:microsoft.com/office/officeart/2008/layout/LinedList"/>
    <dgm:cxn modelId="{1AE2AF73-5890-4AE8-9B78-653147F90EEA}" type="presParOf" srcId="{F0932DC1-BE25-478D-9E72-558D6FF21632}" destId="{F98355A7-CCEF-43A0-BFFF-5A59F6174459}" srcOrd="5" destOrd="0" presId="urn:microsoft.com/office/officeart/2008/layout/LinedList"/>
    <dgm:cxn modelId="{BB66FB94-2809-4772-B715-1C271BEFCA72}" type="presParOf" srcId="{F98355A7-CCEF-43A0-BFFF-5A59F6174459}" destId="{BEF93113-C5CA-4710-B0D4-C12D0F97699E}" srcOrd="0" destOrd="0" presId="urn:microsoft.com/office/officeart/2008/layout/LinedList"/>
    <dgm:cxn modelId="{50E84E6B-CC49-484C-84F0-4169D0BA5C84}" type="presParOf" srcId="{F98355A7-CCEF-43A0-BFFF-5A59F6174459}" destId="{9E26E849-EA24-4CA2-91A5-814E2B80050A}" srcOrd="1" destOrd="0" presId="urn:microsoft.com/office/officeart/2008/layout/LinedList"/>
    <dgm:cxn modelId="{629706F6-5122-422B-84A9-71AA8820F9C3}" type="presParOf" srcId="{F0932DC1-BE25-478D-9E72-558D6FF21632}" destId="{12B0E799-D57B-475D-B666-8A11B1EDD3D3}" srcOrd="6" destOrd="0" presId="urn:microsoft.com/office/officeart/2008/layout/LinedList"/>
    <dgm:cxn modelId="{62A603D8-1FED-49EB-B767-2246ECE8BCDE}" type="presParOf" srcId="{F0932DC1-BE25-478D-9E72-558D6FF21632}" destId="{7F203D2C-9175-4F3B-9E36-7709852C4B9E}" srcOrd="7" destOrd="0" presId="urn:microsoft.com/office/officeart/2008/layout/LinedList"/>
    <dgm:cxn modelId="{74172D3C-37A0-45AC-8087-197F179F2E00}" type="presParOf" srcId="{7F203D2C-9175-4F3B-9E36-7709852C4B9E}" destId="{4A101081-9E74-4F90-8E86-F267A62E5A70}" srcOrd="0" destOrd="0" presId="urn:microsoft.com/office/officeart/2008/layout/LinedList"/>
    <dgm:cxn modelId="{7A1EBD83-F324-438F-973C-F6A55404CE90}" type="presParOf" srcId="{7F203D2C-9175-4F3B-9E36-7709852C4B9E}" destId="{F8E9E577-DAD4-41CB-95A8-CDE5F65DAC2B}" srcOrd="1" destOrd="0" presId="urn:microsoft.com/office/officeart/2008/layout/LinedList"/>
    <dgm:cxn modelId="{D1A72421-6060-4F01-9853-1B7B527B803D}" type="presParOf" srcId="{F0932DC1-BE25-478D-9E72-558D6FF21632}" destId="{C8D87099-D5E5-47A2-B7D6-DC4957D08FAC}" srcOrd="8" destOrd="0" presId="urn:microsoft.com/office/officeart/2008/layout/LinedList"/>
    <dgm:cxn modelId="{C35961B0-FDCC-441F-AF70-9D67B3BE9D9D}" type="presParOf" srcId="{F0932DC1-BE25-478D-9E72-558D6FF21632}" destId="{48A5EA62-3AE8-4578-B7DE-88FD76F41655}" srcOrd="9" destOrd="0" presId="urn:microsoft.com/office/officeart/2008/layout/LinedList"/>
    <dgm:cxn modelId="{980294B0-2A66-4D03-916F-6D5C838EB387}" type="presParOf" srcId="{48A5EA62-3AE8-4578-B7DE-88FD76F41655}" destId="{F483AEC7-FABC-4C0B-8401-BEED5AC2303E}" srcOrd="0" destOrd="0" presId="urn:microsoft.com/office/officeart/2008/layout/LinedList"/>
    <dgm:cxn modelId="{B986CC43-B6AE-4CF6-877E-E9A4A6723485}" type="presParOf" srcId="{48A5EA62-3AE8-4578-B7DE-88FD76F41655}" destId="{7B672DB2-2916-45B6-84AB-5D3250D3F2D6}" srcOrd="1" destOrd="0" presId="urn:microsoft.com/office/officeart/2008/layout/LinedList"/>
    <dgm:cxn modelId="{2D627E95-8930-40F1-A679-D3162565293E}" type="presParOf" srcId="{F0932DC1-BE25-478D-9E72-558D6FF21632}" destId="{E000E7A7-02A9-4704-A33F-CF010F9B3D57}" srcOrd="10" destOrd="0" presId="urn:microsoft.com/office/officeart/2008/layout/LinedList"/>
    <dgm:cxn modelId="{806F2EB0-9337-4465-A56B-576C880CC07E}" type="presParOf" srcId="{F0932DC1-BE25-478D-9E72-558D6FF21632}" destId="{804FB630-1934-43DE-A0E2-99E2DBE2914F}" srcOrd="11" destOrd="0" presId="urn:microsoft.com/office/officeart/2008/layout/LinedList"/>
    <dgm:cxn modelId="{3FC85B8E-AACD-4C0F-B4EE-EE544ABFDEE5}" type="presParOf" srcId="{804FB630-1934-43DE-A0E2-99E2DBE2914F}" destId="{CC1A59F6-2E5C-411A-8C1E-78EBB3CF5481}" srcOrd="0" destOrd="0" presId="urn:microsoft.com/office/officeart/2008/layout/LinedList"/>
    <dgm:cxn modelId="{F5328077-77CF-4CA2-8E5D-323247EF5959}" type="presParOf" srcId="{804FB630-1934-43DE-A0E2-99E2DBE2914F}" destId="{A43C4DAD-631C-4670-9379-5462A436D13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6427941-7E51-4D88-B172-5FADA80248F7}"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65C609DA-E794-4649-9096-A6EF82568517}">
      <dgm:prSet/>
      <dgm:spPr/>
      <dgm:t>
        <a:bodyPr/>
        <a:lstStyle/>
        <a:p>
          <a:r>
            <a:rPr lang="en-US"/>
            <a:t>By 735 B.C., the Medes had begun to form a confederation of the various tribes, and sometime around the beginning of the seventh century, they became unified under a monarchy. </a:t>
          </a:r>
        </a:p>
      </dgm:t>
    </dgm:pt>
    <dgm:pt modelId="{EFF3E8DA-F1A5-4725-886E-BB7A67CEA9D9}" type="parTrans" cxnId="{50BF3199-EEC0-4C99-9CBC-C9FD083D229F}">
      <dgm:prSet/>
      <dgm:spPr/>
      <dgm:t>
        <a:bodyPr/>
        <a:lstStyle/>
        <a:p>
          <a:endParaRPr lang="en-US"/>
        </a:p>
      </dgm:t>
    </dgm:pt>
    <dgm:pt modelId="{59BA781B-5E81-4CC6-ADA8-85A75DC4C958}" type="sibTrans" cxnId="{50BF3199-EEC0-4C99-9CBC-C9FD083D229F}">
      <dgm:prSet/>
      <dgm:spPr/>
      <dgm:t>
        <a:bodyPr/>
        <a:lstStyle/>
        <a:p>
          <a:endParaRPr lang="en-US"/>
        </a:p>
      </dgm:t>
    </dgm:pt>
    <dgm:pt modelId="{8BF00531-D479-490B-BA64-92D33CC7DF77}">
      <dgm:prSet/>
      <dgm:spPr/>
      <dgm:t>
        <a:bodyPr/>
        <a:lstStyle/>
        <a:p>
          <a:r>
            <a:rPr lang="en-US"/>
            <a:t>The Persians did likewise under the Achaemenid dynasty established in Persis in southern Iran. </a:t>
          </a:r>
        </a:p>
      </dgm:t>
    </dgm:pt>
    <dgm:pt modelId="{EA5436E5-BE7A-47AE-97B3-92E1AD2BA786}" type="parTrans" cxnId="{32A1DDCA-CE08-45FE-A4A3-2C207B4F4167}">
      <dgm:prSet/>
      <dgm:spPr/>
      <dgm:t>
        <a:bodyPr/>
        <a:lstStyle/>
        <a:p>
          <a:endParaRPr lang="en-US"/>
        </a:p>
      </dgm:t>
    </dgm:pt>
    <dgm:pt modelId="{256E28DF-08A2-47A8-B977-DD65A2383A89}" type="sibTrans" cxnId="{32A1DDCA-CE08-45FE-A4A3-2C207B4F4167}">
      <dgm:prSet/>
      <dgm:spPr/>
      <dgm:t>
        <a:bodyPr/>
        <a:lstStyle/>
        <a:p>
          <a:endParaRPr lang="en-US"/>
        </a:p>
      </dgm:t>
    </dgm:pt>
    <dgm:pt modelId="{67D598E5-500A-4CF3-AE9E-411346E395B7}">
      <dgm:prSet/>
      <dgm:spPr/>
      <dgm:t>
        <a:bodyPr/>
        <a:lstStyle/>
        <a:p>
          <a:r>
            <a:rPr lang="en-US"/>
            <a:t>About fifty years later, the Persians were made subject to the Medes.</a:t>
          </a:r>
        </a:p>
      </dgm:t>
    </dgm:pt>
    <dgm:pt modelId="{15E79D40-CA38-4164-9FFB-6BFBF4C9BB1E}" type="parTrans" cxnId="{95EF2B9E-093F-4C4B-8665-32CC5C506291}">
      <dgm:prSet/>
      <dgm:spPr/>
      <dgm:t>
        <a:bodyPr/>
        <a:lstStyle/>
        <a:p>
          <a:endParaRPr lang="en-US"/>
        </a:p>
      </dgm:t>
    </dgm:pt>
    <dgm:pt modelId="{BF8CB832-2C69-4CA4-A4A9-AC4E5FE44650}" type="sibTrans" cxnId="{95EF2B9E-093F-4C4B-8665-32CC5C506291}">
      <dgm:prSet/>
      <dgm:spPr/>
      <dgm:t>
        <a:bodyPr/>
        <a:lstStyle/>
        <a:p>
          <a:endParaRPr lang="en-US"/>
        </a:p>
      </dgm:t>
    </dgm:pt>
    <dgm:pt modelId="{64951791-F2EB-4B0E-A6F0-7E542627F268}">
      <dgm:prSet/>
      <dgm:spPr/>
      <dgm:t>
        <a:bodyPr/>
        <a:lstStyle/>
        <a:p>
          <a:r>
            <a:rPr lang="en-US"/>
            <a:t>The Medes now constituted a powerful state and joined the Babylonians in attacking the Assyrians. </a:t>
          </a:r>
        </a:p>
      </dgm:t>
    </dgm:pt>
    <dgm:pt modelId="{07815E8B-242E-4089-AB4D-42DA564660C5}" type="parTrans" cxnId="{6F1E0985-852A-4CEB-8A9C-98156AABC8F3}">
      <dgm:prSet/>
      <dgm:spPr/>
      <dgm:t>
        <a:bodyPr/>
        <a:lstStyle/>
        <a:p>
          <a:endParaRPr lang="en-US"/>
        </a:p>
      </dgm:t>
    </dgm:pt>
    <dgm:pt modelId="{A8EAE536-D8BB-44A7-B962-3016B267E6E8}" type="sibTrans" cxnId="{6F1E0985-852A-4CEB-8A9C-98156AABC8F3}">
      <dgm:prSet/>
      <dgm:spPr/>
      <dgm:t>
        <a:bodyPr/>
        <a:lstStyle/>
        <a:p>
          <a:endParaRPr lang="en-US"/>
        </a:p>
      </dgm:t>
    </dgm:pt>
    <dgm:pt modelId="{5C587F99-8796-4C34-969D-E7FCC99EB10B}">
      <dgm:prSet/>
      <dgm:spPr/>
      <dgm:t>
        <a:bodyPr/>
        <a:lstStyle/>
        <a:p>
          <a:r>
            <a:rPr lang="en-US"/>
            <a:t>After the capture of Nineveh in 612 B.C., King Cyaxares established a Median empire, the first Iranian empire known to the ancient Near East.</a:t>
          </a:r>
        </a:p>
      </dgm:t>
    </dgm:pt>
    <dgm:pt modelId="{2D26357F-66CB-476D-AFBE-270AC62A162D}" type="parTrans" cxnId="{C164F9B6-7540-4381-941B-FED7F9EA64E8}">
      <dgm:prSet/>
      <dgm:spPr/>
      <dgm:t>
        <a:bodyPr/>
        <a:lstStyle/>
        <a:p>
          <a:endParaRPr lang="en-US"/>
        </a:p>
      </dgm:t>
    </dgm:pt>
    <dgm:pt modelId="{EF299324-A967-49F3-B432-17EE629DC61F}" type="sibTrans" cxnId="{C164F9B6-7540-4381-941B-FED7F9EA64E8}">
      <dgm:prSet/>
      <dgm:spPr/>
      <dgm:t>
        <a:bodyPr/>
        <a:lstStyle/>
        <a:p>
          <a:endParaRPr lang="en-US"/>
        </a:p>
      </dgm:t>
    </dgm:pt>
    <dgm:pt modelId="{316CF547-4D91-4A5C-9FD1-BED38A10C451}" type="pres">
      <dgm:prSet presAssocID="{D6427941-7E51-4D88-B172-5FADA80248F7}" presName="vert0" presStyleCnt="0">
        <dgm:presLayoutVars>
          <dgm:dir/>
          <dgm:animOne val="branch"/>
          <dgm:animLvl val="lvl"/>
        </dgm:presLayoutVars>
      </dgm:prSet>
      <dgm:spPr/>
    </dgm:pt>
    <dgm:pt modelId="{73BBBEED-3714-47B1-9820-BC1706D49B29}" type="pres">
      <dgm:prSet presAssocID="{65C609DA-E794-4649-9096-A6EF82568517}" presName="thickLine" presStyleLbl="alignNode1" presStyleIdx="0" presStyleCnt="5"/>
      <dgm:spPr/>
    </dgm:pt>
    <dgm:pt modelId="{EE95F4BB-A955-45F6-9868-D8778E253D87}" type="pres">
      <dgm:prSet presAssocID="{65C609DA-E794-4649-9096-A6EF82568517}" presName="horz1" presStyleCnt="0"/>
      <dgm:spPr/>
    </dgm:pt>
    <dgm:pt modelId="{F93D4BAD-1259-4E53-9B82-C097BB555973}" type="pres">
      <dgm:prSet presAssocID="{65C609DA-E794-4649-9096-A6EF82568517}" presName="tx1" presStyleLbl="revTx" presStyleIdx="0" presStyleCnt="5"/>
      <dgm:spPr/>
    </dgm:pt>
    <dgm:pt modelId="{2190D4FA-8ABA-4BCC-8AB2-9FCE87CB7B65}" type="pres">
      <dgm:prSet presAssocID="{65C609DA-E794-4649-9096-A6EF82568517}" presName="vert1" presStyleCnt="0"/>
      <dgm:spPr/>
    </dgm:pt>
    <dgm:pt modelId="{C8CA8303-741A-425A-9407-1DB7C2855319}" type="pres">
      <dgm:prSet presAssocID="{8BF00531-D479-490B-BA64-92D33CC7DF77}" presName="thickLine" presStyleLbl="alignNode1" presStyleIdx="1" presStyleCnt="5"/>
      <dgm:spPr/>
    </dgm:pt>
    <dgm:pt modelId="{880E9ACE-F4F3-4323-B3D2-DC3F31550224}" type="pres">
      <dgm:prSet presAssocID="{8BF00531-D479-490B-BA64-92D33CC7DF77}" presName="horz1" presStyleCnt="0"/>
      <dgm:spPr/>
    </dgm:pt>
    <dgm:pt modelId="{EF420E28-CB58-44A1-84E3-8F3B0868240B}" type="pres">
      <dgm:prSet presAssocID="{8BF00531-D479-490B-BA64-92D33CC7DF77}" presName="tx1" presStyleLbl="revTx" presStyleIdx="1" presStyleCnt="5"/>
      <dgm:spPr/>
    </dgm:pt>
    <dgm:pt modelId="{33C0725C-166B-4BF8-891C-453C53DAFF8D}" type="pres">
      <dgm:prSet presAssocID="{8BF00531-D479-490B-BA64-92D33CC7DF77}" presName="vert1" presStyleCnt="0"/>
      <dgm:spPr/>
    </dgm:pt>
    <dgm:pt modelId="{8683B8A8-D56F-4B8A-A0A8-D29F0BE954DD}" type="pres">
      <dgm:prSet presAssocID="{67D598E5-500A-4CF3-AE9E-411346E395B7}" presName="thickLine" presStyleLbl="alignNode1" presStyleIdx="2" presStyleCnt="5"/>
      <dgm:spPr/>
    </dgm:pt>
    <dgm:pt modelId="{30B9C4D5-FBA0-43A7-8FCB-53DD78BBC575}" type="pres">
      <dgm:prSet presAssocID="{67D598E5-500A-4CF3-AE9E-411346E395B7}" presName="horz1" presStyleCnt="0"/>
      <dgm:spPr/>
    </dgm:pt>
    <dgm:pt modelId="{C475C838-AAA1-4AB4-A9E0-70BF96A87339}" type="pres">
      <dgm:prSet presAssocID="{67D598E5-500A-4CF3-AE9E-411346E395B7}" presName="tx1" presStyleLbl="revTx" presStyleIdx="2" presStyleCnt="5"/>
      <dgm:spPr/>
    </dgm:pt>
    <dgm:pt modelId="{9736278A-4B15-470E-A2E1-1667399C21FD}" type="pres">
      <dgm:prSet presAssocID="{67D598E5-500A-4CF3-AE9E-411346E395B7}" presName="vert1" presStyleCnt="0"/>
      <dgm:spPr/>
    </dgm:pt>
    <dgm:pt modelId="{CB1BD160-0B85-4289-A31B-44B25E538AD1}" type="pres">
      <dgm:prSet presAssocID="{64951791-F2EB-4B0E-A6F0-7E542627F268}" presName="thickLine" presStyleLbl="alignNode1" presStyleIdx="3" presStyleCnt="5"/>
      <dgm:spPr/>
    </dgm:pt>
    <dgm:pt modelId="{16BD5E12-855F-4E96-8D39-B00DB8F05871}" type="pres">
      <dgm:prSet presAssocID="{64951791-F2EB-4B0E-A6F0-7E542627F268}" presName="horz1" presStyleCnt="0"/>
      <dgm:spPr/>
    </dgm:pt>
    <dgm:pt modelId="{D1382F4E-62B5-478D-AB48-CB9FA1CD1F07}" type="pres">
      <dgm:prSet presAssocID="{64951791-F2EB-4B0E-A6F0-7E542627F268}" presName="tx1" presStyleLbl="revTx" presStyleIdx="3" presStyleCnt="5"/>
      <dgm:spPr/>
    </dgm:pt>
    <dgm:pt modelId="{4CD7BDD3-0C51-46A2-BFA8-25A7F32270E7}" type="pres">
      <dgm:prSet presAssocID="{64951791-F2EB-4B0E-A6F0-7E542627F268}" presName="vert1" presStyleCnt="0"/>
      <dgm:spPr/>
    </dgm:pt>
    <dgm:pt modelId="{F7B95366-2BD7-4199-8BD8-02E1D25E984A}" type="pres">
      <dgm:prSet presAssocID="{5C587F99-8796-4C34-969D-E7FCC99EB10B}" presName="thickLine" presStyleLbl="alignNode1" presStyleIdx="4" presStyleCnt="5"/>
      <dgm:spPr/>
    </dgm:pt>
    <dgm:pt modelId="{BD759FE8-BF98-4521-82AA-A36631715A36}" type="pres">
      <dgm:prSet presAssocID="{5C587F99-8796-4C34-969D-E7FCC99EB10B}" presName="horz1" presStyleCnt="0"/>
      <dgm:spPr/>
    </dgm:pt>
    <dgm:pt modelId="{0084EC25-5C12-4DAC-B09F-FC15139B0F4F}" type="pres">
      <dgm:prSet presAssocID="{5C587F99-8796-4C34-969D-E7FCC99EB10B}" presName="tx1" presStyleLbl="revTx" presStyleIdx="4" presStyleCnt="5"/>
      <dgm:spPr/>
    </dgm:pt>
    <dgm:pt modelId="{19D7AEF1-4C79-44A2-9F1B-47D58290D41F}" type="pres">
      <dgm:prSet presAssocID="{5C587F99-8796-4C34-969D-E7FCC99EB10B}" presName="vert1" presStyleCnt="0"/>
      <dgm:spPr/>
    </dgm:pt>
  </dgm:ptLst>
  <dgm:cxnLst>
    <dgm:cxn modelId="{7CB75533-CADF-455C-8572-AF0AD94D75A1}" type="presOf" srcId="{5C587F99-8796-4C34-969D-E7FCC99EB10B}" destId="{0084EC25-5C12-4DAC-B09F-FC15139B0F4F}" srcOrd="0" destOrd="0" presId="urn:microsoft.com/office/officeart/2008/layout/LinedList"/>
    <dgm:cxn modelId="{BA783D71-79DC-46BE-B800-E3E72CCA7C43}" type="presOf" srcId="{67D598E5-500A-4CF3-AE9E-411346E395B7}" destId="{C475C838-AAA1-4AB4-A9E0-70BF96A87339}" srcOrd="0" destOrd="0" presId="urn:microsoft.com/office/officeart/2008/layout/LinedList"/>
    <dgm:cxn modelId="{6F1E0985-852A-4CEB-8A9C-98156AABC8F3}" srcId="{D6427941-7E51-4D88-B172-5FADA80248F7}" destId="{64951791-F2EB-4B0E-A6F0-7E542627F268}" srcOrd="3" destOrd="0" parTransId="{07815E8B-242E-4089-AB4D-42DA564660C5}" sibTransId="{A8EAE536-D8BB-44A7-B962-3016B267E6E8}"/>
    <dgm:cxn modelId="{50BF3199-EEC0-4C99-9CBC-C9FD083D229F}" srcId="{D6427941-7E51-4D88-B172-5FADA80248F7}" destId="{65C609DA-E794-4649-9096-A6EF82568517}" srcOrd="0" destOrd="0" parTransId="{EFF3E8DA-F1A5-4725-886E-BB7A67CEA9D9}" sibTransId="{59BA781B-5E81-4CC6-ADA8-85A75DC4C958}"/>
    <dgm:cxn modelId="{95EF2B9E-093F-4C4B-8665-32CC5C506291}" srcId="{D6427941-7E51-4D88-B172-5FADA80248F7}" destId="{67D598E5-500A-4CF3-AE9E-411346E395B7}" srcOrd="2" destOrd="0" parTransId="{15E79D40-CA38-4164-9FFB-6BFBF4C9BB1E}" sibTransId="{BF8CB832-2C69-4CA4-A4A9-AC4E5FE44650}"/>
    <dgm:cxn modelId="{C164F9B6-7540-4381-941B-FED7F9EA64E8}" srcId="{D6427941-7E51-4D88-B172-5FADA80248F7}" destId="{5C587F99-8796-4C34-969D-E7FCC99EB10B}" srcOrd="4" destOrd="0" parTransId="{2D26357F-66CB-476D-AFBE-270AC62A162D}" sibTransId="{EF299324-A967-49F3-B432-17EE629DC61F}"/>
    <dgm:cxn modelId="{7C2B97CA-05FB-48B8-9221-A0586F0DAF69}" type="presOf" srcId="{D6427941-7E51-4D88-B172-5FADA80248F7}" destId="{316CF547-4D91-4A5C-9FD1-BED38A10C451}" srcOrd="0" destOrd="0" presId="urn:microsoft.com/office/officeart/2008/layout/LinedList"/>
    <dgm:cxn modelId="{32A1DDCA-CE08-45FE-A4A3-2C207B4F4167}" srcId="{D6427941-7E51-4D88-B172-5FADA80248F7}" destId="{8BF00531-D479-490B-BA64-92D33CC7DF77}" srcOrd="1" destOrd="0" parTransId="{EA5436E5-BE7A-47AE-97B3-92E1AD2BA786}" sibTransId="{256E28DF-08A2-47A8-B977-DD65A2383A89}"/>
    <dgm:cxn modelId="{1A070EDA-B799-4ED0-B810-643DA6E35B2C}" type="presOf" srcId="{65C609DA-E794-4649-9096-A6EF82568517}" destId="{F93D4BAD-1259-4E53-9B82-C097BB555973}" srcOrd="0" destOrd="0" presId="urn:microsoft.com/office/officeart/2008/layout/LinedList"/>
    <dgm:cxn modelId="{A9CDAFE3-135D-44BA-89E4-FC696F9D51BB}" type="presOf" srcId="{64951791-F2EB-4B0E-A6F0-7E542627F268}" destId="{D1382F4E-62B5-478D-AB48-CB9FA1CD1F07}" srcOrd="0" destOrd="0" presId="urn:microsoft.com/office/officeart/2008/layout/LinedList"/>
    <dgm:cxn modelId="{E2B8EFFB-EB0C-4D14-B67D-BBBBEFA8034A}" type="presOf" srcId="{8BF00531-D479-490B-BA64-92D33CC7DF77}" destId="{EF420E28-CB58-44A1-84E3-8F3B0868240B}" srcOrd="0" destOrd="0" presId="urn:microsoft.com/office/officeart/2008/layout/LinedList"/>
    <dgm:cxn modelId="{D360DCD5-18FC-482A-AE50-8E0677F57B33}" type="presParOf" srcId="{316CF547-4D91-4A5C-9FD1-BED38A10C451}" destId="{73BBBEED-3714-47B1-9820-BC1706D49B29}" srcOrd="0" destOrd="0" presId="urn:microsoft.com/office/officeart/2008/layout/LinedList"/>
    <dgm:cxn modelId="{AE628311-F1B0-4D61-8124-88834F042F13}" type="presParOf" srcId="{316CF547-4D91-4A5C-9FD1-BED38A10C451}" destId="{EE95F4BB-A955-45F6-9868-D8778E253D87}" srcOrd="1" destOrd="0" presId="urn:microsoft.com/office/officeart/2008/layout/LinedList"/>
    <dgm:cxn modelId="{898115F3-4581-47F7-8DAE-E285D2748F8B}" type="presParOf" srcId="{EE95F4BB-A955-45F6-9868-D8778E253D87}" destId="{F93D4BAD-1259-4E53-9B82-C097BB555973}" srcOrd="0" destOrd="0" presId="urn:microsoft.com/office/officeart/2008/layout/LinedList"/>
    <dgm:cxn modelId="{6226FDFB-E412-4F1A-BF2F-D49C9354517A}" type="presParOf" srcId="{EE95F4BB-A955-45F6-9868-D8778E253D87}" destId="{2190D4FA-8ABA-4BCC-8AB2-9FCE87CB7B65}" srcOrd="1" destOrd="0" presId="urn:microsoft.com/office/officeart/2008/layout/LinedList"/>
    <dgm:cxn modelId="{5D629BA6-50EE-4333-8831-C5055A1A4AEF}" type="presParOf" srcId="{316CF547-4D91-4A5C-9FD1-BED38A10C451}" destId="{C8CA8303-741A-425A-9407-1DB7C2855319}" srcOrd="2" destOrd="0" presId="urn:microsoft.com/office/officeart/2008/layout/LinedList"/>
    <dgm:cxn modelId="{AAADAD82-1DE6-474C-BA5D-E8BE6071EEE9}" type="presParOf" srcId="{316CF547-4D91-4A5C-9FD1-BED38A10C451}" destId="{880E9ACE-F4F3-4323-B3D2-DC3F31550224}" srcOrd="3" destOrd="0" presId="urn:microsoft.com/office/officeart/2008/layout/LinedList"/>
    <dgm:cxn modelId="{6F3AA366-218E-4438-B928-452E0E7F0BF4}" type="presParOf" srcId="{880E9ACE-F4F3-4323-B3D2-DC3F31550224}" destId="{EF420E28-CB58-44A1-84E3-8F3B0868240B}" srcOrd="0" destOrd="0" presId="urn:microsoft.com/office/officeart/2008/layout/LinedList"/>
    <dgm:cxn modelId="{52BF9B37-8174-49E9-872A-F92031B92EA0}" type="presParOf" srcId="{880E9ACE-F4F3-4323-B3D2-DC3F31550224}" destId="{33C0725C-166B-4BF8-891C-453C53DAFF8D}" srcOrd="1" destOrd="0" presId="urn:microsoft.com/office/officeart/2008/layout/LinedList"/>
    <dgm:cxn modelId="{97384B0A-1440-4E98-83E3-F145E5310B76}" type="presParOf" srcId="{316CF547-4D91-4A5C-9FD1-BED38A10C451}" destId="{8683B8A8-D56F-4B8A-A0A8-D29F0BE954DD}" srcOrd="4" destOrd="0" presId="urn:microsoft.com/office/officeart/2008/layout/LinedList"/>
    <dgm:cxn modelId="{3AD0A479-BD0D-40AA-B85D-E39456A0CBD4}" type="presParOf" srcId="{316CF547-4D91-4A5C-9FD1-BED38A10C451}" destId="{30B9C4D5-FBA0-43A7-8FCB-53DD78BBC575}" srcOrd="5" destOrd="0" presId="urn:microsoft.com/office/officeart/2008/layout/LinedList"/>
    <dgm:cxn modelId="{6A2EFBE6-5BAC-43A2-9462-7CBC42EE83A5}" type="presParOf" srcId="{30B9C4D5-FBA0-43A7-8FCB-53DD78BBC575}" destId="{C475C838-AAA1-4AB4-A9E0-70BF96A87339}" srcOrd="0" destOrd="0" presId="urn:microsoft.com/office/officeart/2008/layout/LinedList"/>
    <dgm:cxn modelId="{9FF33ED5-90D8-4452-A824-AFB96CF0ABA5}" type="presParOf" srcId="{30B9C4D5-FBA0-43A7-8FCB-53DD78BBC575}" destId="{9736278A-4B15-470E-A2E1-1667399C21FD}" srcOrd="1" destOrd="0" presId="urn:microsoft.com/office/officeart/2008/layout/LinedList"/>
    <dgm:cxn modelId="{A2ED3239-30F0-4B5C-8621-0273B0810781}" type="presParOf" srcId="{316CF547-4D91-4A5C-9FD1-BED38A10C451}" destId="{CB1BD160-0B85-4289-A31B-44B25E538AD1}" srcOrd="6" destOrd="0" presId="urn:microsoft.com/office/officeart/2008/layout/LinedList"/>
    <dgm:cxn modelId="{7D91F83D-CC20-4E2C-8861-CABC7EC8C90F}" type="presParOf" srcId="{316CF547-4D91-4A5C-9FD1-BED38A10C451}" destId="{16BD5E12-855F-4E96-8D39-B00DB8F05871}" srcOrd="7" destOrd="0" presId="urn:microsoft.com/office/officeart/2008/layout/LinedList"/>
    <dgm:cxn modelId="{5E999860-FD70-498F-8E67-704B37C2AD1D}" type="presParOf" srcId="{16BD5E12-855F-4E96-8D39-B00DB8F05871}" destId="{D1382F4E-62B5-478D-AB48-CB9FA1CD1F07}" srcOrd="0" destOrd="0" presId="urn:microsoft.com/office/officeart/2008/layout/LinedList"/>
    <dgm:cxn modelId="{E65458F4-5F41-47A3-99B6-04758F78D471}" type="presParOf" srcId="{16BD5E12-855F-4E96-8D39-B00DB8F05871}" destId="{4CD7BDD3-0C51-46A2-BFA8-25A7F32270E7}" srcOrd="1" destOrd="0" presId="urn:microsoft.com/office/officeart/2008/layout/LinedList"/>
    <dgm:cxn modelId="{72DC9F67-6C77-4297-94AE-FD9EBEF3ADED}" type="presParOf" srcId="{316CF547-4D91-4A5C-9FD1-BED38A10C451}" destId="{F7B95366-2BD7-4199-8BD8-02E1D25E984A}" srcOrd="8" destOrd="0" presId="urn:microsoft.com/office/officeart/2008/layout/LinedList"/>
    <dgm:cxn modelId="{442B9BCD-82E2-4D5B-82A7-1A9868B01F6D}" type="presParOf" srcId="{316CF547-4D91-4A5C-9FD1-BED38A10C451}" destId="{BD759FE8-BF98-4521-82AA-A36631715A36}" srcOrd="9" destOrd="0" presId="urn:microsoft.com/office/officeart/2008/layout/LinedList"/>
    <dgm:cxn modelId="{A8D5F0C9-4068-4955-B6E5-174711E9014A}" type="presParOf" srcId="{BD759FE8-BF98-4521-82AA-A36631715A36}" destId="{0084EC25-5C12-4DAC-B09F-FC15139B0F4F}" srcOrd="0" destOrd="0" presId="urn:microsoft.com/office/officeart/2008/layout/LinedList"/>
    <dgm:cxn modelId="{E1099279-2DB9-42CF-9515-E4B22AA1616B}" type="presParOf" srcId="{BD759FE8-BF98-4521-82AA-A36631715A36}" destId="{19D7AEF1-4C79-44A2-9F1B-47D58290D41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ABF53D-B47B-41CC-B0AF-DA9F9F20AC6D}">
      <dsp:nvSpPr>
        <dsp:cNvPr id="0" name=""/>
        <dsp:cNvSpPr/>
      </dsp:nvSpPr>
      <dsp:spPr>
        <a:xfrm>
          <a:off x="0" y="270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7E56C4-7401-4CB6-9787-37F9594F31D3}">
      <dsp:nvSpPr>
        <dsp:cNvPr id="0" name=""/>
        <dsp:cNvSpPr/>
      </dsp:nvSpPr>
      <dsp:spPr>
        <a:xfrm>
          <a:off x="0" y="2703"/>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The Persians were an Indo-European-speaking people related to the Medes.</a:t>
          </a:r>
        </a:p>
      </dsp:txBody>
      <dsp:txXfrm>
        <a:off x="0" y="2703"/>
        <a:ext cx="6900512" cy="921789"/>
      </dsp:txXfrm>
    </dsp:sp>
    <dsp:sp modelId="{F1E7FC1F-BCC4-4B8A-8048-83557327CA5F}">
      <dsp:nvSpPr>
        <dsp:cNvPr id="0" name=""/>
        <dsp:cNvSpPr/>
      </dsp:nvSpPr>
      <dsp:spPr>
        <a:xfrm>
          <a:off x="0" y="924492"/>
          <a:ext cx="6900512" cy="0"/>
        </a:xfrm>
        <a:prstGeom prst="line">
          <a:avLst/>
        </a:prstGeom>
        <a:solidFill>
          <a:schemeClr val="accent2">
            <a:hueOff val="-291073"/>
            <a:satOff val="-16786"/>
            <a:lumOff val="1726"/>
            <a:alphaOff val="0"/>
          </a:schemeClr>
        </a:solidFill>
        <a:ln w="12700" cap="flat" cmpd="sng" algn="ctr">
          <a:solidFill>
            <a:schemeClr val="accent2">
              <a:hueOff val="-291073"/>
              <a:satOff val="-16786"/>
              <a:lumOff val="17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AEFA58-6DF1-450E-A510-0A1AFD02E26C}">
      <dsp:nvSpPr>
        <dsp:cNvPr id="0" name=""/>
        <dsp:cNvSpPr/>
      </dsp:nvSpPr>
      <dsp:spPr>
        <a:xfrm>
          <a:off x="0" y="924492"/>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The Persians lived to the southeast of the Medes, who occupied the western Iranian plateau south of the Caspian Sea. </a:t>
          </a:r>
        </a:p>
      </dsp:txBody>
      <dsp:txXfrm>
        <a:off x="0" y="924492"/>
        <a:ext cx="6900512" cy="921789"/>
      </dsp:txXfrm>
    </dsp:sp>
    <dsp:sp modelId="{D13499AE-5CA0-422E-9A10-DA7CB2B66A4A}">
      <dsp:nvSpPr>
        <dsp:cNvPr id="0" name=""/>
        <dsp:cNvSpPr/>
      </dsp:nvSpPr>
      <dsp:spPr>
        <a:xfrm>
          <a:off x="0" y="1846281"/>
          <a:ext cx="6900512" cy="0"/>
        </a:xfrm>
        <a:prstGeom prst="line">
          <a:avLst/>
        </a:prstGeom>
        <a:solidFill>
          <a:schemeClr val="accent2">
            <a:hueOff val="-582145"/>
            <a:satOff val="-33571"/>
            <a:lumOff val="3451"/>
            <a:alphaOff val="0"/>
          </a:schemeClr>
        </a:solidFill>
        <a:ln w="12700" cap="flat" cmpd="sng" algn="ctr">
          <a:solidFill>
            <a:schemeClr val="accent2">
              <a:hueOff val="-582145"/>
              <a:satOff val="-33571"/>
              <a:lumOff val="34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F93113-C5CA-4710-B0D4-C12D0F97699E}">
      <dsp:nvSpPr>
        <dsp:cNvPr id="0" name=""/>
        <dsp:cNvSpPr/>
      </dsp:nvSpPr>
      <dsp:spPr>
        <a:xfrm>
          <a:off x="0" y="1846281"/>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Although crops were grown, lack of moisture made the lands of these peoples more suitable for pasture. </a:t>
          </a:r>
        </a:p>
      </dsp:txBody>
      <dsp:txXfrm>
        <a:off x="0" y="1846281"/>
        <a:ext cx="6900512" cy="921789"/>
      </dsp:txXfrm>
    </dsp:sp>
    <dsp:sp modelId="{12B0E799-D57B-475D-B666-8A11B1EDD3D3}">
      <dsp:nvSpPr>
        <dsp:cNvPr id="0" name=""/>
        <dsp:cNvSpPr/>
      </dsp:nvSpPr>
      <dsp:spPr>
        <a:xfrm>
          <a:off x="0" y="2768070"/>
          <a:ext cx="6900512" cy="0"/>
        </a:xfrm>
        <a:prstGeom prst="line">
          <a:avLst/>
        </a:prstGeom>
        <a:solidFill>
          <a:schemeClr val="accent2">
            <a:hueOff val="-873218"/>
            <a:satOff val="-50357"/>
            <a:lumOff val="5177"/>
            <a:alphaOff val="0"/>
          </a:schemeClr>
        </a:solidFill>
        <a:ln w="12700" cap="flat" cmpd="sng" algn="ctr">
          <a:solidFill>
            <a:schemeClr val="accent2">
              <a:hueOff val="-873218"/>
              <a:satOff val="-50357"/>
              <a:lumOff val="5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101081-9E74-4F90-8E86-F267A62E5A70}">
      <dsp:nvSpPr>
        <dsp:cNvPr id="0" name=""/>
        <dsp:cNvSpPr/>
      </dsp:nvSpPr>
      <dsp:spPr>
        <a:xfrm>
          <a:off x="0" y="2768070"/>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The Medes, in particular, were famous throughout the Near East for the quality of the horses they bred. </a:t>
          </a:r>
        </a:p>
      </dsp:txBody>
      <dsp:txXfrm>
        <a:off x="0" y="2768070"/>
        <a:ext cx="6900512" cy="921789"/>
      </dsp:txXfrm>
    </dsp:sp>
    <dsp:sp modelId="{C8D87099-D5E5-47A2-B7D6-DC4957D08FAC}">
      <dsp:nvSpPr>
        <dsp:cNvPr id="0" name=""/>
        <dsp:cNvSpPr/>
      </dsp:nvSpPr>
      <dsp:spPr>
        <a:xfrm>
          <a:off x="0" y="3689859"/>
          <a:ext cx="6900512" cy="0"/>
        </a:xfrm>
        <a:prstGeom prst="line">
          <a:avLst/>
        </a:prstGeom>
        <a:solidFill>
          <a:schemeClr val="accent2">
            <a:hueOff val="-1164290"/>
            <a:satOff val="-67142"/>
            <a:lumOff val="6902"/>
            <a:alphaOff val="0"/>
          </a:schemeClr>
        </a:solidFill>
        <a:ln w="12700" cap="flat" cmpd="sng" algn="ctr">
          <a:solidFill>
            <a:schemeClr val="accent2">
              <a:hueOff val="-1164290"/>
              <a:satOff val="-67142"/>
              <a:lumOff val="69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83AEC7-FABC-4C0B-8401-BEED5AC2303E}">
      <dsp:nvSpPr>
        <dsp:cNvPr id="0" name=""/>
        <dsp:cNvSpPr/>
      </dsp:nvSpPr>
      <dsp:spPr>
        <a:xfrm>
          <a:off x="0" y="3689859"/>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Primarily nomadic, both Medes and Persians were organized in clans. Both peoples were led by petty kings assisted by a group of warriors who formed a class of nobles. </a:t>
          </a:r>
        </a:p>
      </dsp:txBody>
      <dsp:txXfrm>
        <a:off x="0" y="3689859"/>
        <a:ext cx="6900512" cy="921789"/>
      </dsp:txXfrm>
    </dsp:sp>
    <dsp:sp modelId="{E000E7A7-02A9-4704-A33F-CF010F9B3D57}">
      <dsp:nvSpPr>
        <dsp:cNvPr id="0" name=""/>
        <dsp:cNvSpPr/>
      </dsp:nvSpPr>
      <dsp:spPr>
        <a:xfrm>
          <a:off x="0" y="4611648"/>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1A59F6-2E5C-411A-8C1E-78EBB3CF5481}">
      <dsp:nvSpPr>
        <dsp:cNvPr id="0" name=""/>
        <dsp:cNvSpPr/>
      </dsp:nvSpPr>
      <dsp:spPr>
        <a:xfrm>
          <a:off x="0" y="4611648"/>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Their populations also included both free and unfree people who worked the land, craftspeople, and slaves.</a:t>
          </a:r>
        </a:p>
      </dsp:txBody>
      <dsp:txXfrm>
        <a:off x="0" y="4611648"/>
        <a:ext cx="6900512" cy="9217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BBBEED-3714-47B1-9820-BC1706D49B29}">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3D4BAD-1259-4E53-9B82-C097BB555973}">
      <dsp:nvSpPr>
        <dsp:cNvPr id="0" name=""/>
        <dsp:cNvSpPr/>
      </dsp:nvSpPr>
      <dsp:spPr>
        <a:xfrm>
          <a:off x="0" y="675"/>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By 735 B.C., the Medes had begun to form a confederation of the various tribes, and sometime around the beginning of the seventh century, they became unified under a monarchy. </a:t>
          </a:r>
        </a:p>
      </dsp:txBody>
      <dsp:txXfrm>
        <a:off x="0" y="675"/>
        <a:ext cx="6900512" cy="1106957"/>
      </dsp:txXfrm>
    </dsp:sp>
    <dsp:sp modelId="{C8CA8303-741A-425A-9407-1DB7C2855319}">
      <dsp:nvSpPr>
        <dsp:cNvPr id="0" name=""/>
        <dsp:cNvSpPr/>
      </dsp:nvSpPr>
      <dsp:spPr>
        <a:xfrm>
          <a:off x="0" y="1107633"/>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420E28-CB58-44A1-84E3-8F3B0868240B}">
      <dsp:nvSpPr>
        <dsp:cNvPr id="0" name=""/>
        <dsp:cNvSpPr/>
      </dsp:nvSpPr>
      <dsp:spPr>
        <a:xfrm>
          <a:off x="0" y="1107633"/>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The Persians did likewise under the Achaemenid dynasty established in Persis in southern Iran. </a:t>
          </a:r>
        </a:p>
      </dsp:txBody>
      <dsp:txXfrm>
        <a:off x="0" y="1107633"/>
        <a:ext cx="6900512" cy="1106957"/>
      </dsp:txXfrm>
    </dsp:sp>
    <dsp:sp modelId="{8683B8A8-D56F-4B8A-A0A8-D29F0BE954DD}">
      <dsp:nvSpPr>
        <dsp:cNvPr id="0" name=""/>
        <dsp:cNvSpPr/>
      </dsp:nvSpPr>
      <dsp:spPr>
        <a:xfrm>
          <a:off x="0" y="2214591"/>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75C838-AAA1-4AB4-A9E0-70BF96A87339}">
      <dsp:nvSpPr>
        <dsp:cNvPr id="0" name=""/>
        <dsp:cNvSpPr/>
      </dsp:nvSpPr>
      <dsp:spPr>
        <a:xfrm>
          <a:off x="0" y="2214591"/>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About fifty years later, the Persians were made subject to the Medes.</a:t>
          </a:r>
        </a:p>
      </dsp:txBody>
      <dsp:txXfrm>
        <a:off x="0" y="2214591"/>
        <a:ext cx="6900512" cy="1106957"/>
      </dsp:txXfrm>
    </dsp:sp>
    <dsp:sp modelId="{CB1BD160-0B85-4289-A31B-44B25E538AD1}">
      <dsp:nvSpPr>
        <dsp:cNvPr id="0" name=""/>
        <dsp:cNvSpPr/>
      </dsp:nvSpPr>
      <dsp:spPr>
        <a:xfrm>
          <a:off x="0" y="3321549"/>
          <a:ext cx="69005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382F4E-62B5-478D-AB48-CB9FA1CD1F07}">
      <dsp:nvSpPr>
        <dsp:cNvPr id="0" name=""/>
        <dsp:cNvSpPr/>
      </dsp:nvSpPr>
      <dsp:spPr>
        <a:xfrm>
          <a:off x="0" y="3321549"/>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The Medes now constituted a powerful state and joined the Babylonians in attacking the Assyrians. </a:t>
          </a:r>
        </a:p>
      </dsp:txBody>
      <dsp:txXfrm>
        <a:off x="0" y="3321549"/>
        <a:ext cx="6900512" cy="1106957"/>
      </dsp:txXfrm>
    </dsp:sp>
    <dsp:sp modelId="{F7B95366-2BD7-4199-8BD8-02E1D25E984A}">
      <dsp:nvSpPr>
        <dsp:cNvPr id="0" name=""/>
        <dsp:cNvSpPr/>
      </dsp:nvSpPr>
      <dsp:spPr>
        <a:xfrm>
          <a:off x="0" y="4428507"/>
          <a:ext cx="6900512"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84EC25-5C12-4DAC-B09F-FC15139B0F4F}">
      <dsp:nvSpPr>
        <dsp:cNvPr id="0" name=""/>
        <dsp:cNvSpPr/>
      </dsp:nvSpPr>
      <dsp:spPr>
        <a:xfrm>
          <a:off x="0" y="4428507"/>
          <a:ext cx="6900512" cy="11069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US" sz="2100" kern="1200"/>
            <a:t>After the capture of Nineveh in 612 B.C., King Cyaxares established a Median empire, the first Iranian empire known to the ancient Near East.</a:t>
          </a:r>
        </a:p>
      </dsp:txBody>
      <dsp:txXfrm>
        <a:off x="0" y="4428507"/>
        <a:ext cx="6900512" cy="110695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6153BC-78AC-4859-80D3-4D3BB29D5863}" type="datetimeFigureOut">
              <a:rPr lang="en-US" smtClean="0"/>
              <a:t>12/16/2022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4F768B-DD2E-41FD-9846-B8621D16EB38}" type="slidenum">
              <a:rPr lang="en-US" smtClean="0"/>
              <a:t>‹#›</a:t>
            </a:fld>
            <a:endParaRPr lang="en-US"/>
          </a:p>
        </p:txBody>
      </p:sp>
    </p:spTree>
    <p:extLst>
      <p:ext uri="{BB962C8B-B14F-4D97-AF65-F5344CB8AC3E}">
        <p14:creationId xmlns:p14="http://schemas.microsoft.com/office/powerpoint/2010/main" val="2512563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6153BC-78AC-4859-80D3-4D3BB29D5863}" type="datetimeFigureOut">
              <a:rPr lang="en-US" smtClean="0"/>
              <a:t>12/16/2022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4F768B-DD2E-41FD-9846-B8621D16EB38}" type="slidenum">
              <a:rPr lang="en-US" smtClean="0"/>
              <a:t>‹#›</a:t>
            </a:fld>
            <a:endParaRPr lang="en-US"/>
          </a:p>
        </p:txBody>
      </p:sp>
    </p:spTree>
    <p:extLst>
      <p:ext uri="{BB962C8B-B14F-4D97-AF65-F5344CB8AC3E}">
        <p14:creationId xmlns:p14="http://schemas.microsoft.com/office/powerpoint/2010/main" val="1228765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6153BC-78AC-4859-80D3-4D3BB29D5863}" type="datetimeFigureOut">
              <a:rPr lang="en-US" smtClean="0"/>
              <a:t>12/16/2022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4F768B-DD2E-41FD-9846-B8621D16EB38}" type="slidenum">
              <a:rPr lang="en-US" smtClean="0"/>
              <a:t>‹#›</a:t>
            </a:fld>
            <a:endParaRPr lang="en-US"/>
          </a:p>
        </p:txBody>
      </p:sp>
    </p:spTree>
    <p:extLst>
      <p:ext uri="{BB962C8B-B14F-4D97-AF65-F5344CB8AC3E}">
        <p14:creationId xmlns:p14="http://schemas.microsoft.com/office/powerpoint/2010/main" val="20006879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6153BC-78AC-4859-80D3-4D3BB29D5863}" type="datetimeFigureOut">
              <a:rPr lang="en-US" smtClean="0"/>
              <a:t>12/16/2022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4F768B-DD2E-41FD-9846-B8621D16EB38}" type="slidenum">
              <a:rPr lang="en-US" smtClean="0"/>
              <a:t>‹#›</a:t>
            </a:fld>
            <a:endParaRPr lang="en-US"/>
          </a:p>
        </p:txBody>
      </p:sp>
    </p:spTree>
    <p:extLst>
      <p:ext uri="{BB962C8B-B14F-4D97-AF65-F5344CB8AC3E}">
        <p14:creationId xmlns:p14="http://schemas.microsoft.com/office/powerpoint/2010/main" val="3935000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6153BC-78AC-4859-80D3-4D3BB29D5863}" type="datetimeFigureOut">
              <a:rPr lang="en-US" smtClean="0"/>
              <a:t>12/16/2022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54F768B-DD2E-41FD-9846-B8621D16EB38}" type="slidenum">
              <a:rPr lang="en-US" smtClean="0"/>
              <a:t>‹#›</a:t>
            </a:fld>
            <a:endParaRPr lang="en-US"/>
          </a:p>
        </p:txBody>
      </p:sp>
    </p:spTree>
    <p:extLst>
      <p:ext uri="{BB962C8B-B14F-4D97-AF65-F5344CB8AC3E}">
        <p14:creationId xmlns:p14="http://schemas.microsoft.com/office/powerpoint/2010/main" val="2204505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6153BC-78AC-4859-80D3-4D3BB29D5863}" type="datetimeFigureOut">
              <a:rPr lang="en-US" smtClean="0"/>
              <a:t>12/16/2022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54F768B-DD2E-41FD-9846-B8621D16EB38}" type="slidenum">
              <a:rPr lang="en-US" smtClean="0"/>
              <a:t>‹#›</a:t>
            </a:fld>
            <a:endParaRPr lang="en-US"/>
          </a:p>
        </p:txBody>
      </p:sp>
    </p:spTree>
    <p:extLst>
      <p:ext uri="{BB962C8B-B14F-4D97-AF65-F5344CB8AC3E}">
        <p14:creationId xmlns:p14="http://schemas.microsoft.com/office/powerpoint/2010/main" val="10805461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6153BC-78AC-4859-80D3-4D3BB29D5863}" type="datetimeFigureOut">
              <a:rPr lang="en-US" smtClean="0"/>
              <a:t>12/16/2022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54F768B-DD2E-41FD-9846-B8621D16EB38}" type="slidenum">
              <a:rPr lang="en-US" smtClean="0"/>
              <a:t>‹#›</a:t>
            </a:fld>
            <a:endParaRPr lang="en-US"/>
          </a:p>
        </p:txBody>
      </p:sp>
    </p:spTree>
    <p:extLst>
      <p:ext uri="{BB962C8B-B14F-4D97-AF65-F5344CB8AC3E}">
        <p14:creationId xmlns:p14="http://schemas.microsoft.com/office/powerpoint/2010/main" val="2073904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6153BC-78AC-4859-80D3-4D3BB29D5863}" type="datetimeFigureOut">
              <a:rPr lang="en-US" smtClean="0"/>
              <a:t>12/16/2022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4F768B-DD2E-41FD-9846-B8621D16EB38}" type="slidenum">
              <a:rPr lang="en-US" smtClean="0"/>
              <a:t>‹#›</a:t>
            </a:fld>
            <a:endParaRPr lang="en-US"/>
          </a:p>
        </p:txBody>
      </p:sp>
    </p:spTree>
    <p:extLst>
      <p:ext uri="{BB962C8B-B14F-4D97-AF65-F5344CB8AC3E}">
        <p14:creationId xmlns:p14="http://schemas.microsoft.com/office/powerpoint/2010/main" val="27795684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6153BC-78AC-4859-80D3-4D3BB29D5863}" type="datetimeFigureOut">
              <a:rPr lang="en-US" smtClean="0"/>
              <a:t>12/16/2022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4F768B-DD2E-41FD-9846-B8621D16EB38}" type="slidenum">
              <a:rPr lang="en-US" smtClean="0"/>
              <a:t>‹#›</a:t>
            </a:fld>
            <a:endParaRPr lang="en-US"/>
          </a:p>
        </p:txBody>
      </p:sp>
    </p:spTree>
    <p:extLst>
      <p:ext uri="{BB962C8B-B14F-4D97-AF65-F5344CB8AC3E}">
        <p14:creationId xmlns:p14="http://schemas.microsoft.com/office/powerpoint/2010/main" val="3029157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6153BC-78AC-4859-80D3-4D3BB29D5863}" type="datetimeFigureOut">
              <a:rPr lang="en-US" smtClean="0"/>
              <a:t>12/16/2022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4F768B-DD2E-41FD-9846-B8621D16EB38}" type="slidenum">
              <a:rPr lang="en-US" smtClean="0"/>
              <a:t>‹#›</a:t>
            </a:fld>
            <a:endParaRPr lang="en-US"/>
          </a:p>
        </p:txBody>
      </p:sp>
    </p:spTree>
    <p:extLst>
      <p:ext uri="{BB962C8B-B14F-4D97-AF65-F5344CB8AC3E}">
        <p14:creationId xmlns:p14="http://schemas.microsoft.com/office/powerpoint/2010/main" val="31515269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6153BC-78AC-4859-80D3-4D3BB29D5863}" type="datetimeFigureOut">
              <a:rPr lang="en-US" smtClean="0"/>
              <a:t>12/16/2022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4F768B-DD2E-41FD-9846-B8621D16EB38}" type="slidenum">
              <a:rPr lang="en-US" smtClean="0"/>
              <a:t>‹#›</a:t>
            </a:fld>
            <a:endParaRPr lang="en-US"/>
          </a:p>
        </p:txBody>
      </p:sp>
    </p:spTree>
    <p:extLst>
      <p:ext uri="{BB962C8B-B14F-4D97-AF65-F5344CB8AC3E}">
        <p14:creationId xmlns:p14="http://schemas.microsoft.com/office/powerpoint/2010/main" val="447543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6153BC-78AC-4859-80D3-4D3BB29D5863}" type="datetimeFigureOut">
              <a:rPr lang="en-US" smtClean="0"/>
              <a:t>12/16/2022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4F768B-DD2E-41FD-9846-B8621D16EB38}" type="slidenum">
              <a:rPr lang="en-US" smtClean="0"/>
              <a:t>‹#›</a:t>
            </a:fld>
            <a:endParaRPr lang="en-US"/>
          </a:p>
        </p:txBody>
      </p:sp>
    </p:spTree>
    <p:extLst>
      <p:ext uri="{BB962C8B-B14F-4D97-AF65-F5344CB8AC3E}">
        <p14:creationId xmlns:p14="http://schemas.microsoft.com/office/powerpoint/2010/main" val="427820604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CCCB6D-5162-4AAE-A5E3-3AC55410D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BCD8C04-CC7B-40EF-82EB-E9821F79BB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0" y="2458"/>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20CA166-EB78-B7B9-9A2A-651CFED07391}"/>
              </a:ext>
            </a:extLst>
          </p:cNvPr>
          <p:cNvPicPr>
            <a:picLocks noChangeAspect="1"/>
          </p:cNvPicPr>
          <p:nvPr/>
        </p:nvPicPr>
        <p:blipFill rotWithShape="1">
          <a:blip r:embed="rId2">
            <a:alphaModFix amt="40000"/>
          </a:blip>
          <a:srcRect r="17750" b="-1"/>
          <a:stretch/>
        </p:blipFill>
        <p:spPr>
          <a:xfrm>
            <a:off x="3665381" y="-95406"/>
            <a:ext cx="8450317" cy="6857990"/>
          </a:xfrm>
          <a:prstGeom prst="rect">
            <a:avLst/>
          </a:prstGeom>
        </p:spPr>
      </p:pic>
      <p:sp>
        <p:nvSpPr>
          <p:cNvPr id="2" name="Title 1">
            <a:extLst>
              <a:ext uri="{FF2B5EF4-FFF2-40B4-BE49-F238E27FC236}">
                <a16:creationId xmlns:a16="http://schemas.microsoft.com/office/drawing/2014/main" id="{A1F268F9-99BB-956B-BC4D-8592E7CE38B9}"/>
              </a:ext>
            </a:extLst>
          </p:cNvPr>
          <p:cNvSpPr>
            <a:spLocks noGrp="1"/>
          </p:cNvSpPr>
          <p:nvPr>
            <p:ph type="ctrTitle"/>
          </p:nvPr>
        </p:nvSpPr>
        <p:spPr>
          <a:xfrm>
            <a:off x="643468" y="643467"/>
            <a:ext cx="4620584" cy="4567137"/>
          </a:xfrm>
        </p:spPr>
        <p:txBody>
          <a:bodyPr>
            <a:normAutofit/>
          </a:bodyPr>
          <a:lstStyle/>
          <a:p>
            <a:pPr algn="l"/>
            <a:r>
              <a:rPr lang="en-US" sz="4400">
                <a:solidFill>
                  <a:srgbClr val="FFFFFF"/>
                </a:solidFill>
              </a:rPr>
              <a:t>The Persians</a:t>
            </a:r>
          </a:p>
        </p:txBody>
      </p:sp>
      <p:sp>
        <p:nvSpPr>
          <p:cNvPr id="3" name="Subtitle 2">
            <a:extLst>
              <a:ext uri="{FF2B5EF4-FFF2-40B4-BE49-F238E27FC236}">
                <a16:creationId xmlns:a16="http://schemas.microsoft.com/office/drawing/2014/main" id="{9827F59E-40F2-E2B7-134C-679A6E251D71}"/>
              </a:ext>
            </a:extLst>
          </p:cNvPr>
          <p:cNvSpPr>
            <a:spLocks noGrp="1"/>
          </p:cNvSpPr>
          <p:nvPr>
            <p:ph type="subTitle" idx="1"/>
          </p:nvPr>
        </p:nvSpPr>
        <p:spPr>
          <a:xfrm>
            <a:off x="643467" y="5277684"/>
            <a:ext cx="4620584" cy="775494"/>
          </a:xfrm>
        </p:spPr>
        <p:txBody>
          <a:bodyPr>
            <a:normAutofit/>
          </a:bodyPr>
          <a:lstStyle/>
          <a:p>
            <a:pPr algn="l"/>
            <a:endParaRPr lang="en-US">
              <a:solidFill>
                <a:srgbClr val="FFFFFF"/>
              </a:solidFill>
            </a:endParaRPr>
          </a:p>
        </p:txBody>
      </p:sp>
    </p:spTree>
    <p:extLst>
      <p:ext uri="{BB962C8B-B14F-4D97-AF65-F5344CB8AC3E}">
        <p14:creationId xmlns:p14="http://schemas.microsoft.com/office/powerpoint/2010/main" val="951506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FABED-50C0-7F60-7681-04AF80B60A87}"/>
              </a:ext>
            </a:extLst>
          </p:cNvPr>
          <p:cNvSpPr>
            <a:spLocks noGrp="1"/>
          </p:cNvSpPr>
          <p:nvPr>
            <p:ph type="title"/>
          </p:nvPr>
        </p:nvSpPr>
        <p:spPr>
          <a:xfrm>
            <a:off x="397565" y="640823"/>
            <a:ext cx="4047214" cy="5583148"/>
          </a:xfrm>
        </p:spPr>
        <p:txBody>
          <a:bodyPr anchor="ctr">
            <a:normAutofit/>
          </a:bodyPr>
          <a:lstStyle/>
          <a:p>
            <a:r>
              <a:rPr lang="en-US" sz="5400" dirty="0"/>
              <a:t>Who were the Persians?</a:t>
            </a:r>
          </a:p>
        </p:txBody>
      </p:sp>
      <p:graphicFrame>
        <p:nvGraphicFramePr>
          <p:cNvPr id="13" name="Content Placeholder 2">
            <a:extLst>
              <a:ext uri="{FF2B5EF4-FFF2-40B4-BE49-F238E27FC236}">
                <a16:creationId xmlns:a16="http://schemas.microsoft.com/office/drawing/2014/main" id="{B55BECE6-A136-4E65-426B-82DB4CB956F8}"/>
              </a:ext>
            </a:extLst>
          </p:cNvPr>
          <p:cNvGraphicFramePr>
            <a:graphicFrameLocks noGrp="1"/>
          </p:cNvGraphicFramePr>
          <p:nvPr>
            <p:ph idx="1"/>
            <p:extLst>
              <p:ext uri="{D42A27DB-BD31-4B8C-83A1-F6EECF244321}">
                <p14:modId xmlns:p14="http://schemas.microsoft.com/office/powerpoint/2010/main" val="4209045247"/>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127654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9">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826F706-3004-2FA5-9C9F-D25849542460}"/>
              </a:ext>
            </a:extLst>
          </p:cNvPr>
          <p:cNvPicPr>
            <a:picLocks noChangeAspect="1"/>
          </p:cNvPicPr>
          <p:nvPr/>
        </p:nvPicPr>
        <p:blipFill>
          <a:blip r:embed="rId2"/>
          <a:stretch>
            <a:fillRect/>
          </a:stretch>
        </p:blipFill>
        <p:spPr>
          <a:xfrm>
            <a:off x="854075" y="1844675"/>
            <a:ext cx="4449763" cy="4449763"/>
          </a:xfrm>
          <a:prstGeom prst="rect">
            <a:avLst/>
          </a:prstGeom>
        </p:spPr>
      </p:pic>
      <p:pic>
        <p:nvPicPr>
          <p:cNvPr id="4" name="Content Placeholder 3">
            <a:extLst>
              <a:ext uri="{FF2B5EF4-FFF2-40B4-BE49-F238E27FC236}">
                <a16:creationId xmlns:a16="http://schemas.microsoft.com/office/drawing/2014/main" id="{5743FD45-497D-6B74-FBFA-5FBE09E7AF92}"/>
              </a:ext>
            </a:extLst>
          </p:cNvPr>
          <p:cNvPicPr>
            <a:picLocks noGrp="1" noChangeAspect="1"/>
          </p:cNvPicPr>
          <p:nvPr>
            <p:ph idx="1"/>
          </p:nvPr>
        </p:nvPicPr>
        <p:blipFill>
          <a:blip r:embed="rId3"/>
          <a:stretch>
            <a:fillRect/>
          </a:stretch>
        </p:blipFill>
        <p:spPr>
          <a:xfrm>
            <a:off x="5375275" y="1844675"/>
            <a:ext cx="5957888" cy="4449763"/>
          </a:xfrm>
          <a:prstGeom prst="rect">
            <a:avLst/>
          </a:prstGeom>
        </p:spPr>
      </p:pic>
      <p:sp>
        <p:nvSpPr>
          <p:cNvPr id="2" name="Title 1">
            <a:extLst>
              <a:ext uri="{FF2B5EF4-FFF2-40B4-BE49-F238E27FC236}">
                <a16:creationId xmlns:a16="http://schemas.microsoft.com/office/drawing/2014/main" id="{DA6B4756-A6FB-9CC1-1686-42DC3D9C34CA}"/>
              </a:ext>
            </a:extLst>
          </p:cNvPr>
          <p:cNvSpPr>
            <a:spLocks noGrp="1"/>
          </p:cNvSpPr>
          <p:nvPr>
            <p:ph type="title"/>
          </p:nvPr>
        </p:nvSpPr>
        <p:spPr>
          <a:xfrm>
            <a:off x="838200" y="184805"/>
            <a:ext cx="10515600" cy="1505883"/>
          </a:xfrm>
        </p:spPr>
        <p:txBody>
          <a:bodyPr vert="horz" lIns="91440" tIns="45720" rIns="91440" bIns="45720" rtlCol="0" anchor="ctr">
            <a:normAutofit/>
          </a:bodyPr>
          <a:lstStyle/>
          <a:p>
            <a:r>
              <a:rPr lang="en-US" sz="5200" kern="1200">
                <a:solidFill>
                  <a:schemeClr val="tx1"/>
                </a:solidFill>
                <a:latin typeface="+mj-lt"/>
                <a:ea typeface="+mj-ea"/>
                <a:cs typeface="+mj-cs"/>
              </a:rPr>
              <a:t>Persians</a:t>
            </a:r>
          </a:p>
        </p:txBody>
      </p:sp>
    </p:spTree>
    <p:extLst>
      <p:ext uri="{BB962C8B-B14F-4D97-AF65-F5344CB8AC3E}">
        <p14:creationId xmlns:p14="http://schemas.microsoft.com/office/powerpoint/2010/main" val="32504364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1B317-88F0-77C3-490D-4BDCFBFF2F46}"/>
              </a:ext>
            </a:extLst>
          </p:cNvPr>
          <p:cNvSpPr>
            <a:spLocks noGrp="1"/>
          </p:cNvSpPr>
          <p:nvPr>
            <p:ph type="title"/>
          </p:nvPr>
        </p:nvSpPr>
        <p:spPr>
          <a:xfrm>
            <a:off x="635000" y="640823"/>
            <a:ext cx="3418659" cy="5583148"/>
          </a:xfrm>
        </p:spPr>
        <p:txBody>
          <a:bodyPr anchor="ctr">
            <a:normAutofit/>
          </a:bodyPr>
          <a:lstStyle/>
          <a:p>
            <a:r>
              <a:rPr lang="en-US" sz="5400"/>
              <a:t>Medes and Persians</a:t>
            </a:r>
          </a:p>
        </p:txBody>
      </p:sp>
      <p:graphicFrame>
        <p:nvGraphicFramePr>
          <p:cNvPr id="5" name="Content Placeholder 2">
            <a:extLst>
              <a:ext uri="{FF2B5EF4-FFF2-40B4-BE49-F238E27FC236}">
                <a16:creationId xmlns:a16="http://schemas.microsoft.com/office/drawing/2014/main" id="{AF20182B-CC47-DF8D-A669-D2F5E35D5DCA}"/>
              </a:ext>
            </a:extLst>
          </p:cNvPr>
          <p:cNvGraphicFramePr>
            <a:graphicFrameLocks noGrp="1"/>
          </p:cNvGraphicFramePr>
          <p:nvPr>
            <p:ph idx="1"/>
            <p:extLst>
              <p:ext uri="{D42A27DB-BD31-4B8C-83A1-F6EECF244321}">
                <p14:modId xmlns:p14="http://schemas.microsoft.com/office/powerpoint/2010/main" val="1108354201"/>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04691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50C2F-A8AE-4BBF-3438-20CF56FDEABA}"/>
              </a:ext>
            </a:extLst>
          </p:cNvPr>
          <p:cNvSpPr>
            <a:spLocks noGrp="1"/>
          </p:cNvSpPr>
          <p:nvPr>
            <p:ph type="title"/>
          </p:nvPr>
        </p:nvSpPr>
        <p:spPr>
          <a:xfrm>
            <a:off x="762001" y="1"/>
            <a:ext cx="5314536" cy="894944"/>
          </a:xfrm>
        </p:spPr>
        <p:txBody>
          <a:bodyPr>
            <a:normAutofit/>
          </a:bodyPr>
          <a:lstStyle/>
          <a:p>
            <a:r>
              <a:rPr lang="en-US" dirty="0"/>
              <a:t>Cyrus the Great</a:t>
            </a:r>
          </a:p>
        </p:txBody>
      </p:sp>
      <p:sp>
        <p:nvSpPr>
          <p:cNvPr id="3" name="Content Placeholder 2">
            <a:extLst>
              <a:ext uri="{FF2B5EF4-FFF2-40B4-BE49-F238E27FC236}">
                <a16:creationId xmlns:a16="http://schemas.microsoft.com/office/drawing/2014/main" id="{5701740A-6A31-6BDA-E595-03FC4CF682D0}"/>
              </a:ext>
            </a:extLst>
          </p:cNvPr>
          <p:cNvSpPr>
            <a:spLocks noGrp="1"/>
          </p:cNvSpPr>
          <p:nvPr>
            <p:ph idx="1"/>
          </p:nvPr>
        </p:nvSpPr>
        <p:spPr>
          <a:xfrm>
            <a:off x="0" y="1118681"/>
            <a:ext cx="6313251" cy="5739318"/>
          </a:xfrm>
        </p:spPr>
        <p:txBody>
          <a:bodyPr anchor="t">
            <a:normAutofit/>
          </a:bodyPr>
          <a:lstStyle/>
          <a:p>
            <a:r>
              <a:rPr lang="en-US" sz="1800" dirty="0"/>
              <a:t>In 559 B.C., Cyrus became the leader of the Persians, united them under his rule, and went on the offensive against the Medes.</a:t>
            </a:r>
          </a:p>
          <a:p>
            <a:r>
              <a:rPr lang="en-US" sz="1800" dirty="0"/>
              <a:t> In 550 B.C. he established Persian control over Media, making it the first Persian satrapy (province). </a:t>
            </a:r>
          </a:p>
          <a:p>
            <a:r>
              <a:rPr lang="en-US" sz="1800" dirty="0"/>
              <a:t>Three years later, Cyrus defeated the prosperous Lydian kingdom in western Asia Minor, and Lydia became another Persian satrapy </a:t>
            </a:r>
          </a:p>
          <a:p>
            <a:r>
              <a:rPr lang="en-US" sz="1800" dirty="0"/>
              <a:t>Cyrus’ forces then went on to conquer the Greek city-states that had been established on the Ionian coast of western Asia Minor. </a:t>
            </a:r>
          </a:p>
          <a:p>
            <a:r>
              <a:rPr lang="en-US" sz="1800" dirty="0"/>
              <a:t>Cyrus then turned eastward, subduing the eastern part of the Iranian plateau, </a:t>
            </a:r>
            <a:r>
              <a:rPr lang="en-US" sz="1800" dirty="0" err="1"/>
              <a:t>Sogdia</a:t>
            </a:r>
            <a:r>
              <a:rPr lang="en-US" sz="1800" dirty="0"/>
              <a:t>, and even western India. </a:t>
            </a:r>
          </a:p>
          <a:p>
            <a:r>
              <a:rPr lang="en-US" sz="1800" dirty="0"/>
              <a:t>His eastern frontiers secured, Cyrus entered Mesopotamia in 539 and captured Babylon.</a:t>
            </a:r>
          </a:p>
          <a:p>
            <a:pPr lvl="1"/>
            <a:r>
              <a:rPr lang="en-US" sz="1800" dirty="0"/>
              <a:t>His treatment of Babylonia showed remarkable restraint and wisdom. Babylonia was made into a Persian province under a Persian satrap, or governor, but many government officials were kept in their positions.</a:t>
            </a:r>
          </a:p>
        </p:txBody>
      </p:sp>
      <p:pic>
        <p:nvPicPr>
          <p:cNvPr id="5" name="Picture 4">
            <a:extLst>
              <a:ext uri="{FF2B5EF4-FFF2-40B4-BE49-F238E27FC236}">
                <a16:creationId xmlns:a16="http://schemas.microsoft.com/office/drawing/2014/main" id="{7A63E440-A726-C163-2472-E14425CC13BD}"/>
              </a:ext>
            </a:extLst>
          </p:cNvPr>
          <p:cNvPicPr>
            <a:picLocks noChangeAspect="1"/>
          </p:cNvPicPr>
          <p:nvPr/>
        </p:nvPicPr>
        <p:blipFill rotWithShape="1">
          <a:blip r:embed="rId2"/>
          <a:srcRect l="11844" r="13096"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3700148453"/>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BF817-F64D-9B53-5ABC-99B66B544DFD}"/>
              </a:ext>
            </a:extLst>
          </p:cNvPr>
          <p:cNvSpPr>
            <a:spLocks noGrp="1"/>
          </p:cNvSpPr>
          <p:nvPr>
            <p:ph type="title"/>
          </p:nvPr>
        </p:nvSpPr>
        <p:spPr>
          <a:xfrm>
            <a:off x="838200" y="365125"/>
            <a:ext cx="10515600" cy="1655699"/>
          </a:xfrm>
        </p:spPr>
        <p:txBody>
          <a:bodyPr/>
          <a:lstStyle/>
          <a:p>
            <a:r>
              <a:rPr lang="en-US" dirty="0"/>
              <a:t>What did Cyrus the Great call himself (other than the Great)?</a:t>
            </a:r>
          </a:p>
        </p:txBody>
      </p:sp>
      <p:sp>
        <p:nvSpPr>
          <p:cNvPr id="3" name="Content Placeholder 2">
            <a:extLst>
              <a:ext uri="{FF2B5EF4-FFF2-40B4-BE49-F238E27FC236}">
                <a16:creationId xmlns:a16="http://schemas.microsoft.com/office/drawing/2014/main" id="{98AD3558-4A1E-27DC-6772-3EAF8CDD8EC0}"/>
              </a:ext>
            </a:extLst>
          </p:cNvPr>
          <p:cNvSpPr>
            <a:spLocks noGrp="1"/>
          </p:cNvSpPr>
          <p:nvPr>
            <p:ph idx="1"/>
          </p:nvPr>
        </p:nvSpPr>
        <p:spPr>
          <a:xfrm>
            <a:off x="1536192" y="2816351"/>
            <a:ext cx="9817608" cy="3360611"/>
          </a:xfrm>
        </p:spPr>
        <p:txBody>
          <a:bodyPr/>
          <a:lstStyle/>
          <a:p>
            <a:r>
              <a:rPr lang="en-US" dirty="0"/>
              <a:t>‘‘King of All, Great King, Mighty King, King of Babylon, King of the Land of Sumer and Akkad, King of the Four Rims (of the Earth), the Son of Cambyses the Great King, King of Anshan’’</a:t>
            </a:r>
          </a:p>
        </p:txBody>
      </p:sp>
    </p:spTree>
    <p:extLst>
      <p:ext uri="{BB962C8B-B14F-4D97-AF65-F5344CB8AC3E}">
        <p14:creationId xmlns:p14="http://schemas.microsoft.com/office/powerpoint/2010/main" val="8376360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36C1C-C86D-F6CC-5690-BC541C66987A}"/>
              </a:ext>
            </a:extLst>
          </p:cNvPr>
          <p:cNvSpPr>
            <a:spLocks noGrp="1"/>
          </p:cNvSpPr>
          <p:nvPr>
            <p:ph type="title"/>
          </p:nvPr>
        </p:nvSpPr>
        <p:spPr/>
        <p:txBody>
          <a:bodyPr/>
          <a:lstStyle/>
          <a:p>
            <a:r>
              <a:rPr lang="en-US" dirty="0"/>
              <a:t>What did others think of him?</a:t>
            </a:r>
          </a:p>
        </p:txBody>
      </p:sp>
      <p:sp>
        <p:nvSpPr>
          <p:cNvPr id="3" name="Content Placeholder 2">
            <a:extLst>
              <a:ext uri="{FF2B5EF4-FFF2-40B4-BE49-F238E27FC236}">
                <a16:creationId xmlns:a16="http://schemas.microsoft.com/office/drawing/2014/main" id="{7DDD612D-00EC-0FF2-B0FA-540B6220AAC0}"/>
              </a:ext>
            </a:extLst>
          </p:cNvPr>
          <p:cNvSpPr>
            <a:spLocks noGrp="1"/>
          </p:cNvSpPr>
          <p:nvPr>
            <p:ph idx="1"/>
          </p:nvPr>
        </p:nvSpPr>
        <p:spPr/>
        <p:txBody>
          <a:bodyPr>
            <a:normAutofit fontScale="85000" lnSpcReduction="20000"/>
          </a:bodyPr>
          <a:lstStyle/>
          <a:p>
            <a:r>
              <a:rPr lang="en-US" dirty="0"/>
              <a:t>The Greek historian Herodotus recounted that the Persians viewed him as a ‘‘father,’’ a ruler who was ‘‘gentle, and procured them all manner of goods.’’</a:t>
            </a:r>
          </a:p>
          <a:p>
            <a:r>
              <a:rPr lang="en-US" dirty="0"/>
              <a:t>Cyrus must have been an unusual ruler for his time, a man who demonstrated considerable wisdom and compassion in the conquest and organization of his empire. </a:t>
            </a:r>
          </a:p>
          <a:p>
            <a:r>
              <a:rPr lang="en-US" dirty="0"/>
              <a:t>Cyrus obtained the favor of the priesthoods in his conquered lands by restoring temples and permitting religious toleration. </a:t>
            </a:r>
          </a:p>
          <a:p>
            <a:r>
              <a:rPr lang="en-US" dirty="0"/>
              <a:t>He won approval by using not only Persians but also native peoples as government officials in their own states. </a:t>
            </a:r>
          </a:p>
          <a:p>
            <a:pPr lvl="1"/>
            <a:r>
              <a:rPr lang="en-US" dirty="0"/>
              <a:t>He allowed Medes to be military commanders. </a:t>
            </a:r>
          </a:p>
          <a:p>
            <a:r>
              <a:rPr lang="en-US" dirty="0"/>
              <a:t>Unlike the Assyrian rulers of an earlier empire, he had a reputation for mercy. </a:t>
            </a:r>
          </a:p>
          <a:p>
            <a:r>
              <a:rPr lang="en-US" dirty="0"/>
              <a:t>Medes, Babylonians, and Jews all accepted him as their legitimate ruler. </a:t>
            </a:r>
          </a:p>
          <a:p>
            <a:r>
              <a:rPr lang="en-US" dirty="0"/>
              <a:t>Some peoples portrayed him as a great leader and peacemaker. </a:t>
            </a:r>
          </a:p>
        </p:txBody>
      </p:sp>
    </p:spTree>
    <p:extLst>
      <p:ext uri="{BB962C8B-B14F-4D97-AF65-F5344CB8AC3E}">
        <p14:creationId xmlns:p14="http://schemas.microsoft.com/office/powerpoint/2010/main" val="38742231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9E21E-1CEA-48D2-4A41-5E77CCD5A41F}"/>
              </a:ext>
            </a:extLst>
          </p:cNvPr>
          <p:cNvSpPr>
            <a:spLocks noGrp="1"/>
          </p:cNvSpPr>
          <p:nvPr>
            <p:ph type="title"/>
          </p:nvPr>
        </p:nvSpPr>
        <p:spPr>
          <a:xfrm>
            <a:off x="4965430" y="629268"/>
            <a:ext cx="6586491" cy="1286160"/>
          </a:xfrm>
        </p:spPr>
        <p:txBody>
          <a:bodyPr anchor="b">
            <a:normAutofit/>
          </a:bodyPr>
          <a:lstStyle/>
          <a:p>
            <a:r>
              <a:rPr lang="en-US" dirty="0"/>
              <a:t>Cambyses</a:t>
            </a:r>
          </a:p>
        </p:txBody>
      </p:sp>
      <p:sp>
        <p:nvSpPr>
          <p:cNvPr id="3" name="Content Placeholder 2">
            <a:extLst>
              <a:ext uri="{FF2B5EF4-FFF2-40B4-BE49-F238E27FC236}">
                <a16:creationId xmlns:a16="http://schemas.microsoft.com/office/drawing/2014/main" id="{29925ACE-0BC6-48EC-F842-DFE26B945B56}"/>
              </a:ext>
            </a:extLst>
          </p:cNvPr>
          <p:cNvSpPr>
            <a:spLocks noGrp="1"/>
          </p:cNvSpPr>
          <p:nvPr>
            <p:ph idx="1"/>
          </p:nvPr>
        </p:nvSpPr>
        <p:spPr>
          <a:xfrm>
            <a:off x="4965431" y="2438400"/>
            <a:ext cx="6586489" cy="3785419"/>
          </a:xfrm>
        </p:spPr>
        <p:txBody>
          <a:bodyPr>
            <a:normAutofit/>
          </a:bodyPr>
          <a:lstStyle/>
          <a:p>
            <a:r>
              <a:rPr lang="en-US" sz="2000"/>
              <a:t>Upon Cyrus’ death in 530 B.C., his son Cambyses II assumed power as the Great King. </a:t>
            </a:r>
          </a:p>
          <a:p>
            <a:r>
              <a:rPr lang="en-US" sz="2000"/>
              <a:t>Four years later, Cambyses undertook the invasion of Egypt, the only kingdom in the Near East not yet brought under Persian control. </a:t>
            </a:r>
          </a:p>
          <a:p>
            <a:r>
              <a:rPr lang="en-US" sz="2000"/>
              <a:t>Aided by the Phoenician fleet, he defeated and captured the pharaoh and the Egyptian forces. </a:t>
            </a:r>
          </a:p>
          <a:p>
            <a:r>
              <a:rPr lang="en-US" sz="2000"/>
              <a:t>Egypt was made into a satrapy with Memphis as its capital. </a:t>
            </a:r>
          </a:p>
          <a:p>
            <a:r>
              <a:rPr lang="en-US" sz="2000"/>
              <a:t>Cambyses took the title of pharaoh. </a:t>
            </a:r>
          </a:p>
        </p:txBody>
      </p:sp>
      <p:pic>
        <p:nvPicPr>
          <p:cNvPr id="4" name="Picture 3">
            <a:extLst>
              <a:ext uri="{FF2B5EF4-FFF2-40B4-BE49-F238E27FC236}">
                <a16:creationId xmlns:a16="http://schemas.microsoft.com/office/drawing/2014/main" id="{6CFA0DA9-7DF8-B808-79EC-2A426A3B4A95}"/>
              </a:ext>
            </a:extLst>
          </p:cNvPr>
          <p:cNvPicPr>
            <a:picLocks noChangeAspect="1"/>
          </p:cNvPicPr>
          <p:nvPr/>
        </p:nvPicPr>
        <p:blipFill rotWithShape="1">
          <a:blip r:embed="rId2"/>
          <a:srcRect r="2" b="1250"/>
          <a:stretch/>
        </p:blipFill>
        <p:spPr>
          <a:xfrm>
            <a:off x="20" y="10"/>
            <a:ext cx="4635571" cy="6857990"/>
          </a:xfrm>
          <a:prstGeom prst="rect">
            <a:avLst/>
          </a:prstGeom>
          <a:effectLst/>
        </p:spPr>
      </p:pic>
    </p:spTree>
    <p:extLst>
      <p:ext uri="{BB962C8B-B14F-4D97-AF65-F5344CB8AC3E}">
        <p14:creationId xmlns:p14="http://schemas.microsoft.com/office/powerpoint/2010/main" val="4201134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7E17F-E0FB-0C52-7793-D74AAEE9B5FA}"/>
              </a:ext>
            </a:extLst>
          </p:cNvPr>
          <p:cNvSpPr>
            <a:spLocks noGrp="1"/>
          </p:cNvSpPr>
          <p:nvPr>
            <p:ph type="title"/>
          </p:nvPr>
        </p:nvSpPr>
        <p:spPr>
          <a:xfrm>
            <a:off x="572493" y="238539"/>
            <a:ext cx="11018520" cy="1434415"/>
          </a:xfrm>
        </p:spPr>
        <p:txBody>
          <a:bodyPr anchor="b">
            <a:normAutofit/>
          </a:bodyPr>
          <a:lstStyle/>
          <a:p>
            <a:r>
              <a:rPr lang="en-US" sz="5400"/>
              <a:t>Darius</a:t>
            </a:r>
          </a:p>
        </p:txBody>
      </p:sp>
      <p:sp>
        <p:nvSpPr>
          <p:cNvPr id="3" name="Content Placeholder 2">
            <a:extLst>
              <a:ext uri="{FF2B5EF4-FFF2-40B4-BE49-F238E27FC236}">
                <a16:creationId xmlns:a16="http://schemas.microsoft.com/office/drawing/2014/main" id="{4E16B953-4BF7-4610-6D88-DB754C82ED88}"/>
              </a:ext>
            </a:extLst>
          </p:cNvPr>
          <p:cNvSpPr>
            <a:spLocks noGrp="1"/>
          </p:cNvSpPr>
          <p:nvPr>
            <p:ph idx="1"/>
          </p:nvPr>
        </p:nvSpPr>
        <p:spPr>
          <a:xfrm>
            <a:off x="572493" y="2071316"/>
            <a:ext cx="6713552" cy="4119172"/>
          </a:xfrm>
        </p:spPr>
        <p:txBody>
          <a:bodyPr anchor="t">
            <a:normAutofit/>
          </a:bodyPr>
          <a:lstStyle/>
          <a:p>
            <a:r>
              <a:rPr lang="en-US" sz="2200"/>
              <a:t>After the death of Cambyses in 522, Darius emerged as Great King after a year of intense civil war. </a:t>
            </a:r>
          </a:p>
          <a:p>
            <a:r>
              <a:rPr lang="en-US" sz="2200"/>
              <a:t>Once in charge, Darius (521--486 B.C.) turned to the task of strengthening the empire. </a:t>
            </a:r>
          </a:p>
          <a:p>
            <a:r>
              <a:rPr lang="en-US" sz="2200"/>
              <a:t>He codified Egyptian law and built a canal to link the Red Sea and the Mediterranean. </a:t>
            </a:r>
          </a:p>
          <a:p>
            <a:r>
              <a:rPr lang="en-US" sz="2200"/>
              <a:t>A campaign into western India led to the creation of a new Persian province that extended to the Indus River. </a:t>
            </a:r>
          </a:p>
          <a:p>
            <a:r>
              <a:rPr lang="en-US" sz="2200"/>
              <a:t>Darius also moved into Europe proper, conquering Thrace and making the Macedonian king a vassal</a:t>
            </a:r>
          </a:p>
        </p:txBody>
      </p:sp>
      <p:pic>
        <p:nvPicPr>
          <p:cNvPr id="4" name="Picture 3">
            <a:extLst>
              <a:ext uri="{FF2B5EF4-FFF2-40B4-BE49-F238E27FC236}">
                <a16:creationId xmlns:a16="http://schemas.microsoft.com/office/drawing/2014/main" id="{E991E42B-48B1-B841-7BF9-C8D8C7F94C5D}"/>
              </a:ext>
            </a:extLst>
          </p:cNvPr>
          <p:cNvPicPr>
            <a:picLocks noChangeAspect="1"/>
          </p:cNvPicPr>
          <p:nvPr/>
        </p:nvPicPr>
        <p:blipFill rotWithShape="1">
          <a:blip r:embed="rId2"/>
          <a:srcRect t="3793" r="1" b="13053"/>
          <a:stretch/>
        </p:blipFill>
        <p:spPr>
          <a:xfrm>
            <a:off x="7675658" y="2093976"/>
            <a:ext cx="3941064" cy="4096512"/>
          </a:xfrm>
          <a:prstGeom prst="rect">
            <a:avLst/>
          </a:prstGeom>
        </p:spPr>
      </p:pic>
    </p:spTree>
    <p:extLst>
      <p:ext uri="{BB962C8B-B14F-4D97-AF65-F5344CB8AC3E}">
        <p14:creationId xmlns:p14="http://schemas.microsoft.com/office/powerpoint/2010/main" val="21283588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E65C51F-1661-EE63-0B21-D3CD031C54AD}"/>
              </a:ext>
            </a:extLst>
          </p:cNvPr>
          <p:cNvPicPr>
            <a:picLocks noChangeAspect="1"/>
          </p:cNvPicPr>
          <p:nvPr/>
        </p:nvPicPr>
        <p:blipFill rotWithShape="1">
          <a:blip r:embed="rId2"/>
          <a:srcRect t="24242" r="9091"/>
          <a:stretch/>
        </p:blipFill>
        <p:spPr>
          <a:xfrm>
            <a:off x="0" y="0"/>
            <a:ext cx="12191980" cy="6857990"/>
          </a:xfrm>
          <a:prstGeom prst="rect">
            <a:avLst/>
          </a:prstGeom>
        </p:spPr>
      </p:pic>
      <p:sp>
        <p:nvSpPr>
          <p:cNvPr id="6" name="Rectangle 8">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205F1B-CB8B-BDB2-0B5B-78DEF1D16EF8}"/>
              </a:ext>
            </a:extLst>
          </p:cNvPr>
          <p:cNvSpPr>
            <a:spLocks noGrp="1"/>
          </p:cNvSpPr>
          <p:nvPr>
            <p:ph type="title"/>
          </p:nvPr>
        </p:nvSpPr>
        <p:spPr>
          <a:xfrm>
            <a:off x="594804" y="640263"/>
            <a:ext cx="6619811" cy="1344975"/>
          </a:xfrm>
        </p:spPr>
        <p:txBody>
          <a:bodyPr>
            <a:normAutofit/>
          </a:bodyPr>
          <a:lstStyle/>
          <a:p>
            <a:r>
              <a:rPr lang="en-US" sz="4000"/>
              <a:t>Meet the Greeks</a:t>
            </a:r>
          </a:p>
        </p:txBody>
      </p:sp>
      <p:sp>
        <p:nvSpPr>
          <p:cNvPr id="3" name="Content Placeholder 2">
            <a:extLst>
              <a:ext uri="{FF2B5EF4-FFF2-40B4-BE49-F238E27FC236}">
                <a16:creationId xmlns:a16="http://schemas.microsoft.com/office/drawing/2014/main" id="{4E4A65B4-8E50-63C6-18DB-9C87FEE14E9F}"/>
              </a:ext>
            </a:extLst>
          </p:cNvPr>
          <p:cNvSpPr>
            <a:spLocks noGrp="1"/>
          </p:cNvSpPr>
          <p:nvPr>
            <p:ph idx="1"/>
          </p:nvPr>
        </p:nvSpPr>
        <p:spPr>
          <a:xfrm>
            <a:off x="594109" y="2121763"/>
            <a:ext cx="6620505" cy="3773010"/>
          </a:xfrm>
        </p:spPr>
        <p:txBody>
          <a:bodyPr>
            <a:normAutofit/>
          </a:bodyPr>
          <a:lstStyle/>
          <a:p>
            <a:r>
              <a:rPr lang="en-US" sz="2000"/>
              <a:t>A revolt of the Ionian Greek cities in 499 B.C. resulted in temporary freedom for these communities in western Asia Minor.</a:t>
            </a:r>
          </a:p>
          <a:p>
            <a:r>
              <a:rPr lang="en-US" sz="2000"/>
              <a:t>Aid from the Greek mainland, most notably from Athens, led to a brief invasion of Lydia by the Ionians and the burning of Sardis, center of the Lydian satrapy. </a:t>
            </a:r>
          </a:p>
          <a:p>
            <a:r>
              <a:rPr lang="en-US" sz="2000"/>
              <a:t>This event led to Darius’ involvement with the mainland Greeks.</a:t>
            </a:r>
          </a:p>
          <a:p>
            <a:r>
              <a:rPr lang="en-US" sz="2000"/>
              <a:t>After reestablishing control of the Ionian Greek cities, Darius undertook an invasion of the Greek mainland, which culminated in the Athenian victory in the Battle of Marathon in 490 B.C.</a:t>
            </a:r>
          </a:p>
        </p:txBody>
      </p:sp>
    </p:spTree>
    <p:extLst>
      <p:ext uri="{BB962C8B-B14F-4D97-AF65-F5344CB8AC3E}">
        <p14:creationId xmlns:p14="http://schemas.microsoft.com/office/powerpoint/2010/main" val="2930491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F90786E-B72D-4C32-BDCE-A170B0078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5E46F2E7-848F-4A6C-A098-4764FDEA77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8FAC16CB-4C65-5B60-C30E-5F7AF5D024AA}"/>
              </a:ext>
            </a:extLst>
          </p:cNvPr>
          <p:cNvPicPr>
            <a:picLocks noChangeAspect="1"/>
          </p:cNvPicPr>
          <p:nvPr/>
        </p:nvPicPr>
        <p:blipFill rotWithShape="1">
          <a:blip r:embed="rId2">
            <a:alphaModFix amt="60000"/>
          </a:blip>
          <a:srcRect b="15730"/>
          <a:stretch/>
        </p:blipFill>
        <p:spPr>
          <a:xfrm>
            <a:off x="-1" y="10"/>
            <a:ext cx="12192001" cy="6857990"/>
          </a:xfrm>
          <a:prstGeom prst="rect">
            <a:avLst/>
          </a:prstGeom>
        </p:spPr>
      </p:pic>
      <p:sp>
        <p:nvSpPr>
          <p:cNvPr id="2" name="Title 1">
            <a:extLst>
              <a:ext uri="{FF2B5EF4-FFF2-40B4-BE49-F238E27FC236}">
                <a16:creationId xmlns:a16="http://schemas.microsoft.com/office/drawing/2014/main" id="{23B7AABD-2F2B-6632-FF87-7D9E06B1E977}"/>
              </a:ext>
            </a:extLst>
          </p:cNvPr>
          <p:cNvSpPr>
            <a:spLocks noGrp="1"/>
          </p:cNvSpPr>
          <p:nvPr>
            <p:ph type="title"/>
          </p:nvPr>
        </p:nvSpPr>
        <p:spPr>
          <a:xfrm>
            <a:off x="838199" y="0"/>
            <a:ext cx="5155261" cy="5743614"/>
          </a:xfrm>
        </p:spPr>
        <p:txBody>
          <a:bodyPr anchor="t">
            <a:normAutofit/>
          </a:bodyPr>
          <a:lstStyle/>
          <a:p>
            <a:r>
              <a:rPr lang="en-US" dirty="0">
                <a:solidFill>
                  <a:srgbClr val="FFFFFF"/>
                </a:solidFill>
              </a:rPr>
              <a:t>Governing the Empire </a:t>
            </a:r>
          </a:p>
        </p:txBody>
      </p:sp>
      <p:sp>
        <p:nvSpPr>
          <p:cNvPr id="3" name="Content Placeholder 2">
            <a:extLst>
              <a:ext uri="{FF2B5EF4-FFF2-40B4-BE49-F238E27FC236}">
                <a16:creationId xmlns:a16="http://schemas.microsoft.com/office/drawing/2014/main" id="{2F785CD5-95F2-9C69-CB33-CE116FFE67BC}"/>
              </a:ext>
            </a:extLst>
          </p:cNvPr>
          <p:cNvSpPr>
            <a:spLocks noGrp="1"/>
          </p:cNvSpPr>
          <p:nvPr>
            <p:ph idx="1"/>
          </p:nvPr>
        </p:nvSpPr>
        <p:spPr>
          <a:xfrm>
            <a:off x="838200" y="894946"/>
            <a:ext cx="11175460" cy="5963044"/>
          </a:xfrm>
        </p:spPr>
        <p:txBody>
          <a:bodyPr>
            <a:noAutofit/>
          </a:bodyPr>
          <a:lstStyle/>
          <a:p>
            <a:r>
              <a:rPr lang="en-US" sz="2000" dirty="0">
                <a:solidFill>
                  <a:srgbClr val="FFFFFF"/>
                </a:solidFill>
              </a:rPr>
              <a:t>The Persians had created the largest empire the world had yet seen. </a:t>
            </a:r>
          </a:p>
          <a:p>
            <a:pPr lvl="1"/>
            <a:r>
              <a:rPr lang="en-US" sz="2000" dirty="0">
                <a:solidFill>
                  <a:srgbClr val="FFFFFF"/>
                </a:solidFill>
              </a:rPr>
              <a:t>It not only included all the old centers of power in the Near East, Egypt, Mesopotamia, and Assyria but also extended into Thrace and Asia Minor in the west and into India in the east.</a:t>
            </a:r>
          </a:p>
          <a:p>
            <a:r>
              <a:rPr lang="en-US" sz="2000" dirty="0">
                <a:solidFill>
                  <a:srgbClr val="FFFFFF"/>
                </a:solidFill>
              </a:rPr>
              <a:t>For administrative purposes, the empire had been divided into satrapies. </a:t>
            </a:r>
          </a:p>
          <a:p>
            <a:pPr lvl="1"/>
            <a:r>
              <a:rPr lang="en-US" sz="2000" dirty="0">
                <a:solidFill>
                  <a:srgbClr val="FFFFFF"/>
                </a:solidFill>
              </a:rPr>
              <a:t>Each province was ruled by a governor or satrap, literally a ‘‘protector of the kingdom.’’ </a:t>
            </a:r>
          </a:p>
          <a:p>
            <a:r>
              <a:rPr lang="en-US" sz="2000" dirty="0">
                <a:solidFill>
                  <a:srgbClr val="FFFFFF"/>
                </a:solidFill>
              </a:rPr>
              <a:t>Satraps </a:t>
            </a:r>
          </a:p>
          <a:p>
            <a:pPr lvl="1"/>
            <a:r>
              <a:rPr lang="en-US" sz="2000" dirty="0">
                <a:solidFill>
                  <a:srgbClr val="FFFFFF"/>
                </a:solidFill>
              </a:rPr>
              <a:t>collected tributes, </a:t>
            </a:r>
          </a:p>
          <a:p>
            <a:pPr lvl="1"/>
            <a:r>
              <a:rPr lang="en-US" sz="2000" dirty="0">
                <a:solidFill>
                  <a:srgbClr val="FFFFFF"/>
                </a:solidFill>
              </a:rPr>
              <a:t>were responsible for justice and security, </a:t>
            </a:r>
          </a:p>
          <a:p>
            <a:pPr lvl="1"/>
            <a:r>
              <a:rPr lang="en-US" sz="2000" dirty="0">
                <a:solidFill>
                  <a:srgbClr val="FFFFFF"/>
                </a:solidFill>
              </a:rPr>
              <a:t>raised military levies, and normally commanded the military forces within their satrapies. </a:t>
            </a:r>
          </a:p>
          <a:p>
            <a:r>
              <a:rPr lang="en-US" sz="2000" dirty="0">
                <a:solidFill>
                  <a:srgbClr val="FFFFFF"/>
                </a:solidFill>
              </a:rPr>
              <a:t>Satraps were miniature kings who established courts imitative of the Great King’s.</a:t>
            </a:r>
          </a:p>
          <a:p>
            <a:r>
              <a:rPr lang="en-US" sz="2000" dirty="0">
                <a:solidFill>
                  <a:srgbClr val="FFFFFF"/>
                </a:solidFill>
              </a:rPr>
              <a:t>There were officials who reported directly to the Great King, keeping him informed of what was going on within the various </a:t>
            </a:r>
            <a:r>
              <a:rPr lang="en-US" sz="2000" dirty="0" err="1">
                <a:solidFill>
                  <a:srgbClr val="FFFFFF"/>
                </a:solidFill>
              </a:rPr>
              <a:t>satrapal</a:t>
            </a:r>
            <a:r>
              <a:rPr lang="en-US" sz="2000" dirty="0">
                <a:solidFill>
                  <a:srgbClr val="FFFFFF"/>
                </a:solidFill>
              </a:rPr>
              <a:t> governments. </a:t>
            </a:r>
          </a:p>
          <a:p>
            <a:r>
              <a:rPr lang="en-US" sz="2000" dirty="0">
                <a:solidFill>
                  <a:srgbClr val="FFFFFF"/>
                </a:solidFill>
              </a:rPr>
              <a:t>It is also possible that an official known as the ‘‘king’s eye’’ or ‘‘king’s messenger’’ made annual inspections of each satrapy.</a:t>
            </a:r>
          </a:p>
        </p:txBody>
      </p:sp>
    </p:spTree>
    <p:extLst>
      <p:ext uri="{BB962C8B-B14F-4D97-AF65-F5344CB8AC3E}">
        <p14:creationId xmlns:p14="http://schemas.microsoft.com/office/powerpoint/2010/main" val="7286018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7E4F8-AA1C-6D79-AACA-0D5CAF64CC3E}"/>
              </a:ext>
            </a:extLst>
          </p:cNvPr>
          <p:cNvSpPr>
            <a:spLocks noGrp="1"/>
          </p:cNvSpPr>
          <p:nvPr>
            <p:ph type="title"/>
          </p:nvPr>
        </p:nvSpPr>
        <p:spPr/>
        <p:txBody>
          <a:bodyPr/>
          <a:lstStyle/>
          <a:p>
            <a:r>
              <a:rPr lang="en-US" dirty="0"/>
              <a:t>Keeping the Empire running </a:t>
            </a:r>
          </a:p>
        </p:txBody>
      </p:sp>
      <p:sp>
        <p:nvSpPr>
          <p:cNvPr id="3" name="Content Placeholder 2">
            <a:extLst>
              <a:ext uri="{FF2B5EF4-FFF2-40B4-BE49-F238E27FC236}">
                <a16:creationId xmlns:a16="http://schemas.microsoft.com/office/drawing/2014/main" id="{660FAC59-EE7C-0A78-9232-0AF0B01CC237}"/>
              </a:ext>
            </a:extLst>
          </p:cNvPr>
          <p:cNvSpPr>
            <a:spLocks noGrp="1"/>
          </p:cNvSpPr>
          <p:nvPr>
            <p:ph idx="1"/>
          </p:nvPr>
        </p:nvSpPr>
        <p:spPr/>
        <p:txBody>
          <a:bodyPr>
            <a:normAutofit fontScale="92500" lnSpcReduction="10000"/>
          </a:bodyPr>
          <a:lstStyle/>
          <a:p>
            <a:r>
              <a:rPr lang="en-US" dirty="0"/>
              <a:t>An efficient system of communication was considered crucial to sustaining the Persian Empire. </a:t>
            </a:r>
          </a:p>
          <a:p>
            <a:r>
              <a:rPr lang="en-US" dirty="0"/>
              <a:t>Well maintained roads facilitated the rapid transit of military and government personnel. </a:t>
            </a:r>
          </a:p>
          <a:p>
            <a:r>
              <a:rPr lang="en-US" dirty="0"/>
              <a:t>The Royal Road stretched from Sardis, the center of Lydia in Asia Minor, to Susa, the chief capital of the Persian Empire. </a:t>
            </a:r>
          </a:p>
          <a:p>
            <a:r>
              <a:rPr lang="en-US" dirty="0"/>
              <a:t>But Susa was oppressively hot in the summer months. </a:t>
            </a:r>
          </a:p>
          <a:p>
            <a:r>
              <a:rPr lang="en-US" dirty="0"/>
              <a:t>So, Darius built Persepolis, a new capital located to the east of the old one and at a higher elevation</a:t>
            </a:r>
          </a:p>
          <a:p>
            <a:r>
              <a:rPr lang="en-US" dirty="0"/>
              <a:t>Like the Assyrians, the Persians established staging posts equipped with fresh horses for the king’s messengers.</a:t>
            </a:r>
          </a:p>
        </p:txBody>
      </p:sp>
    </p:spTree>
    <p:extLst>
      <p:ext uri="{BB962C8B-B14F-4D97-AF65-F5344CB8AC3E}">
        <p14:creationId xmlns:p14="http://schemas.microsoft.com/office/powerpoint/2010/main" val="9672747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983EAF-E0D9-5EFC-E32C-D6481DA33F34}"/>
              </a:ext>
            </a:extLst>
          </p:cNvPr>
          <p:cNvPicPr>
            <a:picLocks noChangeAspect="1"/>
          </p:cNvPicPr>
          <p:nvPr/>
        </p:nvPicPr>
        <p:blipFill rotWithShape="1">
          <a:blip r:embed="rId2"/>
          <a:srcRect r="25"/>
          <a:stretch/>
        </p:blipFill>
        <p:spPr>
          <a:xfrm>
            <a:off x="20" y="10"/>
            <a:ext cx="12188932" cy="6857990"/>
          </a:xfrm>
          <a:prstGeom prst="rect">
            <a:avLst/>
          </a:prstGeom>
        </p:spPr>
      </p:pic>
      <p:sp>
        <p:nvSpPr>
          <p:cNvPr id="9" name="Freeform: Shape 8">
            <a:extLst>
              <a:ext uri="{FF2B5EF4-FFF2-40B4-BE49-F238E27FC236}">
                <a16:creationId xmlns:a16="http://schemas.microsoft.com/office/drawing/2014/main" id="{5E8D2E83-FB3A-40E7-A9E5-7AB389D612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23809"/>
            <a:ext cx="11016943" cy="2262375"/>
          </a:xfrm>
          <a:custGeom>
            <a:avLst/>
            <a:gdLst>
              <a:gd name="connsiteX0" fmla="*/ 0 w 11016943"/>
              <a:gd name="connsiteY0" fmla="*/ 0 h 2262375"/>
              <a:gd name="connsiteX1" fmla="*/ 9969166 w 11016943"/>
              <a:gd name="connsiteY1" fmla="*/ 0 h 2262375"/>
              <a:gd name="connsiteX2" fmla="*/ 11016943 w 11016943"/>
              <a:gd name="connsiteY2" fmla="*/ 2262375 h 2262375"/>
              <a:gd name="connsiteX3" fmla="*/ 4942050 w 11016943"/>
              <a:gd name="connsiteY3" fmla="*/ 2262375 h 2262375"/>
              <a:gd name="connsiteX4" fmla="*/ 4582160 w 11016943"/>
              <a:gd name="connsiteY4" fmla="*/ 2262375 h 2262375"/>
              <a:gd name="connsiteX5" fmla="*/ 0 w 11016943"/>
              <a:gd name="connsiteY5" fmla="*/ 2262375 h 226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16943" h="2262375">
                <a:moveTo>
                  <a:pt x="0" y="0"/>
                </a:moveTo>
                <a:lnTo>
                  <a:pt x="9969166" y="0"/>
                </a:lnTo>
                <a:lnTo>
                  <a:pt x="11016943" y="2262375"/>
                </a:lnTo>
                <a:lnTo>
                  <a:pt x="4942050" y="2262375"/>
                </a:lnTo>
                <a:lnTo>
                  <a:pt x="4582160" y="2262375"/>
                </a:lnTo>
                <a:lnTo>
                  <a:pt x="0" y="2262375"/>
                </a:lnTo>
                <a:close/>
              </a:path>
            </a:pathLst>
          </a:custGeom>
          <a:solidFill>
            <a:schemeClr val="bg1">
              <a:lumMod val="85000"/>
              <a:lumOff val="15000"/>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17A2E60-7C05-A0FA-4867-E1526504B3B2}"/>
              </a:ext>
            </a:extLst>
          </p:cNvPr>
          <p:cNvSpPr>
            <a:spLocks noGrp="1"/>
          </p:cNvSpPr>
          <p:nvPr>
            <p:ph type="title"/>
          </p:nvPr>
        </p:nvSpPr>
        <p:spPr>
          <a:xfrm>
            <a:off x="618062" y="4185749"/>
            <a:ext cx="9265771" cy="622836"/>
          </a:xfrm>
        </p:spPr>
        <p:txBody>
          <a:bodyPr>
            <a:normAutofit/>
          </a:bodyPr>
          <a:lstStyle/>
          <a:p>
            <a:r>
              <a:rPr lang="en-US" sz="3600"/>
              <a:t>Military</a:t>
            </a:r>
          </a:p>
        </p:txBody>
      </p:sp>
      <p:sp>
        <p:nvSpPr>
          <p:cNvPr id="3" name="Content Placeholder 2">
            <a:extLst>
              <a:ext uri="{FF2B5EF4-FFF2-40B4-BE49-F238E27FC236}">
                <a16:creationId xmlns:a16="http://schemas.microsoft.com/office/drawing/2014/main" id="{9FF780DC-4D2A-7659-C4D3-4C7DE9547955}"/>
              </a:ext>
            </a:extLst>
          </p:cNvPr>
          <p:cNvSpPr>
            <a:spLocks noGrp="1"/>
          </p:cNvSpPr>
          <p:nvPr>
            <p:ph idx="1"/>
          </p:nvPr>
        </p:nvSpPr>
        <p:spPr>
          <a:xfrm>
            <a:off x="807395" y="4808584"/>
            <a:ext cx="10209547" cy="1639539"/>
          </a:xfrm>
        </p:spPr>
        <p:txBody>
          <a:bodyPr>
            <a:normAutofit/>
          </a:bodyPr>
          <a:lstStyle/>
          <a:p>
            <a:r>
              <a:rPr lang="en-US" sz="1600" dirty="0"/>
              <a:t>In its heyday, however, the empire stood supreme, and much of its power depended on the military. </a:t>
            </a:r>
          </a:p>
          <a:p>
            <a:r>
              <a:rPr lang="en-US" sz="1600" dirty="0"/>
              <a:t>By the time of Darius, the Persian monarchs had created a standing army of international, professional soldiers. </a:t>
            </a:r>
          </a:p>
          <a:p>
            <a:r>
              <a:rPr lang="en-US" sz="1600" dirty="0"/>
              <a:t>This army was truly international, composed of contingents from the various peoples who made up the empire. </a:t>
            </a:r>
          </a:p>
          <a:p>
            <a:r>
              <a:rPr lang="en-US" sz="1600" dirty="0"/>
              <a:t>At its core was a cavalry force of ten thousand and an elite infantry, the Immortals, and included great archers.</a:t>
            </a:r>
          </a:p>
        </p:txBody>
      </p:sp>
    </p:spTree>
    <p:extLst>
      <p:ext uri="{BB962C8B-B14F-4D97-AF65-F5344CB8AC3E}">
        <p14:creationId xmlns:p14="http://schemas.microsoft.com/office/powerpoint/2010/main" val="2185926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AEEBC8-9D30-42EF-95F2-386C2653FB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0A98DD-6C9D-B666-CB09-A5E4FDD208C9}"/>
              </a:ext>
            </a:extLst>
          </p:cNvPr>
          <p:cNvSpPr>
            <a:spLocks noGrp="1"/>
          </p:cNvSpPr>
          <p:nvPr>
            <p:ph type="title"/>
          </p:nvPr>
        </p:nvSpPr>
        <p:spPr>
          <a:xfrm>
            <a:off x="630936" y="502920"/>
            <a:ext cx="3419856" cy="1463040"/>
          </a:xfrm>
        </p:spPr>
        <p:txBody>
          <a:bodyPr anchor="ctr">
            <a:normAutofit/>
          </a:bodyPr>
          <a:lstStyle/>
          <a:p>
            <a:r>
              <a:rPr lang="en-US" sz="4800"/>
              <a:t>The cracks begin…</a:t>
            </a:r>
          </a:p>
        </p:txBody>
      </p:sp>
      <p:sp>
        <p:nvSpPr>
          <p:cNvPr id="11" name="sketch line">
            <a:extLst>
              <a:ext uri="{FF2B5EF4-FFF2-40B4-BE49-F238E27FC236}">
                <a16:creationId xmlns:a16="http://schemas.microsoft.com/office/drawing/2014/main" id="{2E92FA66-67D7-4CB4-94D3-E643A9AD4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66159" y="1225296"/>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45B0F85-1B51-BD70-75B7-0BEE6E9CC1B5}"/>
              </a:ext>
            </a:extLst>
          </p:cNvPr>
          <p:cNvSpPr>
            <a:spLocks noGrp="1"/>
          </p:cNvSpPr>
          <p:nvPr>
            <p:ph idx="1"/>
          </p:nvPr>
        </p:nvSpPr>
        <p:spPr>
          <a:xfrm>
            <a:off x="4352542" y="0"/>
            <a:ext cx="7839457" cy="2609166"/>
          </a:xfrm>
        </p:spPr>
        <p:txBody>
          <a:bodyPr anchor="ctr">
            <a:normAutofit/>
          </a:bodyPr>
          <a:lstStyle/>
          <a:p>
            <a:r>
              <a:rPr lang="en-US" sz="1500" dirty="0"/>
              <a:t> </a:t>
            </a:r>
            <a:r>
              <a:rPr lang="en-US" sz="1800" dirty="0"/>
              <a:t>Over a period of time, the Great Kings in their greed came to hoard immense quantities of gold and silver in the various treasuries located in the capital cities.</a:t>
            </a:r>
          </a:p>
          <a:p>
            <a:r>
              <a:rPr lang="en-US" sz="1800" dirty="0"/>
              <a:t>Both their hoarding of wealth and their later over-taxation of their subjects are seen as crucial factors in the ultimate weakening of the Persian Empire. </a:t>
            </a:r>
          </a:p>
        </p:txBody>
      </p:sp>
      <p:pic>
        <p:nvPicPr>
          <p:cNvPr id="4" name="Picture 3">
            <a:extLst>
              <a:ext uri="{FF2B5EF4-FFF2-40B4-BE49-F238E27FC236}">
                <a16:creationId xmlns:a16="http://schemas.microsoft.com/office/drawing/2014/main" id="{9A7DE4E4-9725-4081-9294-DE237EDC5914}"/>
              </a:ext>
            </a:extLst>
          </p:cNvPr>
          <p:cNvPicPr>
            <a:picLocks noChangeAspect="1"/>
          </p:cNvPicPr>
          <p:nvPr/>
        </p:nvPicPr>
        <p:blipFill rotWithShape="1">
          <a:blip r:embed="rId2"/>
          <a:srcRect t="6342" b="35961"/>
          <a:stretch/>
        </p:blipFill>
        <p:spPr>
          <a:xfrm>
            <a:off x="-196959" y="2609166"/>
            <a:ext cx="12585917" cy="3830545"/>
          </a:xfrm>
          <a:prstGeom prst="rect">
            <a:avLst/>
          </a:prstGeom>
        </p:spPr>
      </p:pic>
    </p:spTree>
    <p:extLst>
      <p:ext uri="{BB962C8B-B14F-4D97-AF65-F5344CB8AC3E}">
        <p14:creationId xmlns:p14="http://schemas.microsoft.com/office/powerpoint/2010/main" val="14119602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F8AC07-7D2D-84A7-1F09-329877AD6AB5}"/>
              </a:ext>
            </a:extLst>
          </p:cNvPr>
          <p:cNvSpPr>
            <a:spLocks noGrp="1"/>
          </p:cNvSpPr>
          <p:nvPr>
            <p:ph type="title"/>
          </p:nvPr>
        </p:nvSpPr>
        <p:spPr>
          <a:xfrm>
            <a:off x="640080" y="325369"/>
            <a:ext cx="4368602" cy="1956841"/>
          </a:xfrm>
        </p:spPr>
        <p:txBody>
          <a:bodyPr anchor="b">
            <a:normAutofit/>
          </a:bodyPr>
          <a:lstStyle/>
          <a:p>
            <a:r>
              <a:rPr lang="en-US" sz="5400"/>
              <a:t>The Great King</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3F30F7A-A739-A82A-B7EC-C56FC1F8F454}"/>
              </a:ext>
            </a:extLst>
          </p:cNvPr>
          <p:cNvSpPr>
            <a:spLocks noGrp="1"/>
          </p:cNvSpPr>
          <p:nvPr>
            <p:ph idx="1"/>
          </p:nvPr>
        </p:nvSpPr>
        <p:spPr>
          <a:xfrm>
            <a:off x="330740" y="2872899"/>
            <a:ext cx="4552929" cy="3585878"/>
          </a:xfrm>
        </p:spPr>
        <p:txBody>
          <a:bodyPr>
            <a:normAutofit/>
          </a:bodyPr>
          <a:lstStyle/>
          <a:p>
            <a:r>
              <a:rPr lang="en-US" sz="2200" dirty="0"/>
              <a:t>Exalted position</a:t>
            </a:r>
          </a:p>
          <a:p>
            <a:r>
              <a:rPr lang="en-US" sz="2200" dirty="0"/>
              <a:t>All subjects of the Empire were his servants, and he possessed the power of life and death over all</a:t>
            </a:r>
          </a:p>
          <a:p>
            <a:r>
              <a:rPr lang="en-US" sz="2200" dirty="0"/>
              <a:t>Due partly to his wars against the Greeks, the Great King Xerxes has to raise taxes, leading to rebellion in the empire.</a:t>
            </a:r>
          </a:p>
        </p:txBody>
      </p:sp>
      <p:pic>
        <p:nvPicPr>
          <p:cNvPr id="4" name="Picture 3">
            <a:extLst>
              <a:ext uri="{FF2B5EF4-FFF2-40B4-BE49-F238E27FC236}">
                <a16:creationId xmlns:a16="http://schemas.microsoft.com/office/drawing/2014/main" id="{B9E1DE92-A349-8A98-6AD7-31B4D3AFD798}"/>
              </a:ext>
            </a:extLst>
          </p:cNvPr>
          <p:cNvPicPr>
            <a:picLocks noChangeAspect="1"/>
          </p:cNvPicPr>
          <p:nvPr/>
        </p:nvPicPr>
        <p:blipFill rotWithShape="1">
          <a:blip r:embed="rId2"/>
          <a:srcRect t="6783" r="-2" b="-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5398143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47CDB94-5F34-E220-A082-A106FCBD85BD}"/>
              </a:ext>
            </a:extLst>
          </p:cNvPr>
          <p:cNvPicPr>
            <a:picLocks noChangeAspect="1"/>
          </p:cNvPicPr>
          <p:nvPr/>
        </p:nvPicPr>
        <p:blipFill rotWithShape="1">
          <a:blip r:embed="rId2"/>
          <a:srcRect l="73" r="7060" b="-1"/>
          <a:stretch/>
        </p:blipFill>
        <p:spPr>
          <a:xfrm>
            <a:off x="20" y="10"/>
            <a:ext cx="12188932" cy="6857990"/>
          </a:xfrm>
          <a:prstGeom prst="rect">
            <a:avLst/>
          </a:prstGeom>
        </p:spPr>
      </p:pic>
      <p:sp>
        <p:nvSpPr>
          <p:cNvPr id="9" name="Freeform: Shape 8">
            <a:extLst>
              <a:ext uri="{FF2B5EF4-FFF2-40B4-BE49-F238E27FC236}">
                <a16:creationId xmlns:a16="http://schemas.microsoft.com/office/drawing/2014/main" id="{5E8D2E83-FB3A-40E7-A9E5-7AB389D612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23809"/>
            <a:ext cx="11016943" cy="2262375"/>
          </a:xfrm>
          <a:custGeom>
            <a:avLst/>
            <a:gdLst>
              <a:gd name="connsiteX0" fmla="*/ 0 w 11016943"/>
              <a:gd name="connsiteY0" fmla="*/ 0 h 2262375"/>
              <a:gd name="connsiteX1" fmla="*/ 9969166 w 11016943"/>
              <a:gd name="connsiteY1" fmla="*/ 0 h 2262375"/>
              <a:gd name="connsiteX2" fmla="*/ 11016943 w 11016943"/>
              <a:gd name="connsiteY2" fmla="*/ 2262375 h 2262375"/>
              <a:gd name="connsiteX3" fmla="*/ 4942050 w 11016943"/>
              <a:gd name="connsiteY3" fmla="*/ 2262375 h 2262375"/>
              <a:gd name="connsiteX4" fmla="*/ 4582160 w 11016943"/>
              <a:gd name="connsiteY4" fmla="*/ 2262375 h 2262375"/>
              <a:gd name="connsiteX5" fmla="*/ 0 w 11016943"/>
              <a:gd name="connsiteY5" fmla="*/ 2262375 h 226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16943" h="2262375">
                <a:moveTo>
                  <a:pt x="0" y="0"/>
                </a:moveTo>
                <a:lnTo>
                  <a:pt x="9969166" y="0"/>
                </a:lnTo>
                <a:lnTo>
                  <a:pt x="11016943" y="2262375"/>
                </a:lnTo>
                <a:lnTo>
                  <a:pt x="4942050" y="2262375"/>
                </a:lnTo>
                <a:lnTo>
                  <a:pt x="4582160" y="2262375"/>
                </a:lnTo>
                <a:lnTo>
                  <a:pt x="0" y="2262375"/>
                </a:lnTo>
                <a:close/>
              </a:path>
            </a:pathLst>
          </a:custGeom>
          <a:solidFill>
            <a:schemeClr val="bg1">
              <a:lumMod val="85000"/>
              <a:lumOff val="15000"/>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BAE70F6-C1ED-9BD2-A308-C091BF656099}"/>
              </a:ext>
            </a:extLst>
          </p:cNvPr>
          <p:cNvSpPr>
            <a:spLocks noGrp="1"/>
          </p:cNvSpPr>
          <p:nvPr>
            <p:ph type="title"/>
          </p:nvPr>
        </p:nvSpPr>
        <p:spPr>
          <a:xfrm>
            <a:off x="618062" y="4185749"/>
            <a:ext cx="9265771" cy="622836"/>
          </a:xfrm>
        </p:spPr>
        <p:txBody>
          <a:bodyPr>
            <a:normAutofit/>
          </a:bodyPr>
          <a:lstStyle/>
          <a:p>
            <a:r>
              <a:rPr lang="en-US" sz="3600"/>
              <a:t>Persian religion: Zoroastrianism</a:t>
            </a:r>
          </a:p>
        </p:txBody>
      </p:sp>
      <p:sp>
        <p:nvSpPr>
          <p:cNvPr id="3" name="Content Placeholder 2">
            <a:extLst>
              <a:ext uri="{FF2B5EF4-FFF2-40B4-BE49-F238E27FC236}">
                <a16:creationId xmlns:a16="http://schemas.microsoft.com/office/drawing/2014/main" id="{055E64AA-6A6B-2A73-D8A3-DC0960EE29FE}"/>
              </a:ext>
            </a:extLst>
          </p:cNvPr>
          <p:cNvSpPr>
            <a:spLocks noGrp="1"/>
          </p:cNvSpPr>
          <p:nvPr>
            <p:ph idx="1"/>
          </p:nvPr>
        </p:nvSpPr>
        <p:spPr>
          <a:xfrm>
            <a:off x="618063" y="4856921"/>
            <a:ext cx="9565028" cy="1249240"/>
          </a:xfrm>
        </p:spPr>
        <p:txBody>
          <a:bodyPr>
            <a:noAutofit/>
          </a:bodyPr>
          <a:lstStyle/>
          <a:p>
            <a:r>
              <a:rPr lang="en-US" sz="1600" dirty="0"/>
              <a:t>Before Zoroastrianism, the popular religion of the Iranians was worship of the forces of nature</a:t>
            </a:r>
          </a:p>
          <a:p>
            <a:r>
              <a:rPr lang="en-US" sz="1600" dirty="0"/>
              <a:t>Zoroaster (or Zarathustra) was a semilegendary figure who wandered in solitude and experienced revelations </a:t>
            </a:r>
          </a:p>
          <a:p>
            <a:r>
              <a:rPr lang="en-US" sz="1600" dirty="0"/>
              <a:t>He was seen as a prophet</a:t>
            </a:r>
          </a:p>
          <a:p>
            <a:r>
              <a:rPr lang="en-US" sz="1600" dirty="0"/>
              <a:t>He taught that </a:t>
            </a:r>
            <a:r>
              <a:rPr lang="en-US" sz="1600" dirty="0" err="1"/>
              <a:t>Ahuramazda</a:t>
            </a:r>
            <a:r>
              <a:rPr lang="en-US" sz="1600" dirty="0"/>
              <a:t> was the only god and his worship was the only true religion</a:t>
            </a:r>
          </a:p>
        </p:txBody>
      </p:sp>
    </p:spTree>
    <p:extLst>
      <p:ext uri="{BB962C8B-B14F-4D97-AF65-F5344CB8AC3E}">
        <p14:creationId xmlns:p14="http://schemas.microsoft.com/office/powerpoint/2010/main" val="41423946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A7B348-67C8-0794-BD7F-E7C4A9E57843}"/>
              </a:ext>
            </a:extLst>
          </p:cNvPr>
          <p:cNvSpPr>
            <a:spLocks noGrp="1"/>
          </p:cNvSpPr>
          <p:nvPr>
            <p:ph type="title"/>
          </p:nvPr>
        </p:nvSpPr>
        <p:spPr>
          <a:xfrm>
            <a:off x="640080" y="325369"/>
            <a:ext cx="4368602" cy="1980086"/>
          </a:xfrm>
        </p:spPr>
        <p:txBody>
          <a:bodyPr anchor="b">
            <a:normAutofit/>
          </a:bodyPr>
          <a:lstStyle/>
          <a:p>
            <a:r>
              <a:rPr lang="en-US" sz="5400" dirty="0"/>
              <a:t>Zoroastrianism</a:t>
            </a:r>
          </a:p>
        </p:txBody>
      </p:sp>
      <p:sp>
        <p:nvSpPr>
          <p:cNvPr id="14"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0F8BEEF-DD23-0F85-8A9B-D7C09B53AFD3}"/>
              </a:ext>
            </a:extLst>
          </p:cNvPr>
          <p:cNvSpPr>
            <a:spLocks noGrp="1"/>
          </p:cNvSpPr>
          <p:nvPr>
            <p:ph idx="1"/>
          </p:nvPr>
        </p:nvSpPr>
        <p:spPr>
          <a:xfrm>
            <a:off x="175098" y="2780944"/>
            <a:ext cx="4833584" cy="4077055"/>
          </a:xfrm>
        </p:spPr>
        <p:txBody>
          <a:bodyPr>
            <a:normAutofit/>
          </a:bodyPr>
          <a:lstStyle/>
          <a:p>
            <a:r>
              <a:rPr lang="en-US" sz="1800" dirty="0"/>
              <a:t>Constant struggle between good and evil</a:t>
            </a:r>
          </a:p>
          <a:p>
            <a:r>
              <a:rPr lang="en-US" sz="1800" dirty="0"/>
              <a:t>Humans played a role since </a:t>
            </a:r>
            <a:r>
              <a:rPr lang="en-US" sz="1800" dirty="0" err="1"/>
              <a:t>Ahuramazda</a:t>
            </a:r>
            <a:r>
              <a:rPr lang="en-US" sz="1800" dirty="0"/>
              <a:t> gave humans free will.</a:t>
            </a:r>
          </a:p>
          <a:p>
            <a:r>
              <a:rPr lang="en-US" sz="1800" dirty="0"/>
              <a:t>Each souls faced a final evaluation of its actions</a:t>
            </a:r>
          </a:p>
          <a:p>
            <a:r>
              <a:rPr lang="en-US" sz="1800" dirty="0"/>
              <a:t>A person who performed good deeds would go to paradise and the one who performed bad deeds would be thrown in the abyss.</a:t>
            </a:r>
          </a:p>
          <a:p>
            <a:r>
              <a:rPr lang="en-US" sz="1800" dirty="0"/>
              <a:t>The spread of this religion was because the Persian kings accepted it, although they did not make it mandatory.  </a:t>
            </a:r>
          </a:p>
          <a:p>
            <a:r>
              <a:rPr lang="en-US" sz="1800" dirty="0"/>
              <a:t>The tenets of Zoroastrianism might have influenced Christianity</a:t>
            </a:r>
          </a:p>
        </p:txBody>
      </p:sp>
      <p:pic>
        <p:nvPicPr>
          <p:cNvPr id="4" name="Picture 3">
            <a:extLst>
              <a:ext uri="{FF2B5EF4-FFF2-40B4-BE49-F238E27FC236}">
                <a16:creationId xmlns:a16="http://schemas.microsoft.com/office/drawing/2014/main" id="{81FFE127-581B-0E92-C5F2-A301715E07B1}"/>
              </a:ext>
            </a:extLst>
          </p:cNvPr>
          <p:cNvPicPr>
            <a:picLocks noChangeAspect="1"/>
          </p:cNvPicPr>
          <p:nvPr/>
        </p:nvPicPr>
        <p:blipFill rotWithShape="1">
          <a:blip r:embed="rId2"/>
          <a:srcRect b="37689"/>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51483735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emplate>Office Theme</Template>
  <TotalTime>106</TotalTime>
  <Words>1531</Words>
  <Application>Microsoft Office PowerPoint</Application>
  <PresentationFormat>Widescreen</PresentationFormat>
  <Paragraphs>94</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The Persians</vt:lpstr>
      <vt:lpstr>Who were the Persians?</vt:lpstr>
      <vt:lpstr>Persians</vt:lpstr>
      <vt:lpstr>Medes and Persians</vt:lpstr>
      <vt:lpstr>Cyrus the Great</vt:lpstr>
      <vt:lpstr>What did Cyrus the Great call himself (other than the Great)?</vt:lpstr>
      <vt:lpstr>What did others think of him?</vt:lpstr>
      <vt:lpstr>Cambyses</vt:lpstr>
      <vt:lpstr>Darius</vt:lpstr>
      <vt:lpstr>Meet the Greeks</vt:lpstr>
      <vt:lpstr>Governing the Empire </vt:lpstr>
      <vt:lpstr>Keeping the Empire running </vt:lpstr>
      <vt:lpstr>Military</vt:lpstr>
      <vt:lpstr>The cracks begin…</vt:lpstr>
      <vt:lpstr>The Great King</vt:lpstr>
      <vt:lpstr>Persian religion: Zoroastrianism</vt:lpstr>
      <vt:lpstr>Zoroastrianism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Persians</dc:title>
  <dc:creator>Leonidas Konstantakos</dc:creator>
  <cp:lastModifiedBy>Leonidas Konstantakos</cp:lastModifiedBy>
  <cp:revision>4</cp:revision>
  <dcterms:created xsi:type="dcterms:W3CDTF">2022-12-15T03:49:55Z</dcterms:created>
  <dcterms:modified xsi:type="dcterms:W3CDTF">2022-12-16T13:37:15Z</dcterms:modified>
</cp:coreProperties>
</file>