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75" r:id="rId2"/>
  </p:sldIdLst>
  <p:sldSz cx="7772400" cy="1005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4624" autoAdjust="0"/>
  </p:normalViewPr>
  <p:slideViewPr>
    <p:cSldViewPr snapToGrid="0" snapToObjects="1">
      <p:cViewPr>
        <p:scale>
          <a:sx n="137" d="100"/>
          <a:sy n="137" d="100"/>
        </p:scale>
        <p:origin x="1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2930" y="1646133"/>
            <a:ext cx="6606540" cy="3501813"/>
          </a:xfrm>
        </p:spPr>
        <p:txBody>
          <a:bodyPr anchor="b"/>
          <a:lstStyle>
            <a:lvl1pPr algn="ctr"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5282989"/>
            <a:ext cx="5829300" cy="2428451"/>
          </a:xfrm>
        </p:spPr>
        <p:txBody>
          <a:bodyPr/>
          <a:lstStyle>
            <a:lvl1pPr marL="0" indent="0" algn="ctr">
              <a:buNone/>
              <a:defRPr sz="2040"/>
            </a:lvl1pPr>
            <a:lvl2pPr marL="388620" indent="0" algn="ctr">
              <a:buNone/>
              <a:defRPr sz="1700"/>
            </a:lvl2pPr>
            <a:lvl3pPr marL="777240" indent="0" algn="ctr">
              <a:buNone/>
              <a:defRPr sz="1530"/>
            </a:lvl3pPr>
            <a:lvl4pPr marL="1165860" indent="0" algn="ctr">
              <a:buNone/>
              <a:defRPr sz="1360"/>
            </a:lvl4pPr>
            <a:lvl5pPr marL="1554480" indent="0" algn="ctr">
              <a:buNone/>
              <a:defRPr sz="1360"/>
            </a:lvl5pPr>
            <a:lvl6pPr marL="1943100" indent="0" algn="ctr">
              <a:buNone/>
              <a:defRPr sz="1360"/>
            </a:lvl6pPr>
            <a:lvl7pPr marL="2331720" indent="0" algn="ctr">
              <a:buNone/>
              <a:defRPr sz="1360"/>
            </a:lvl7pPr>
            <a:lvl8pPr marL="2720340" indent="0" algn="ctr">
              <a:buNone/>
              <a:defRPr sz="1360"/>
            </a:lvl8pPr>
            <a:lvl9pPr marL="3108960" indent="0" algn="ctr">
              <a:buNone/>
              <a:defRPr sz="13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103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5465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05" y="2507618"/>
            <a:ext cx="6703695" cy="4184014"/>
          </a:xfrm>
        </p:spPr>
        <p:txBody>
          <a:bodyPr anchor="b"/>
          <a:lstStyle>
            <a:lvl1pPr>
              <a:defRPr sz="51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05" y="6731215"/>
            <a:ext cx="6703695" cy="2200274"/>
          </a:xfrm>
        </p:spPr>
        <p:txBody>
          <a:bodyPr/>
          <a:lstStyle>
            <a:lvl1pPr marL="0" indent="0">
              <a:buNone/>
              <a:defRPr sz="2040">
                <a:solidFill>
                  <a:schemeClr val="tx1"/>
                </a:solidFill>
              </a:defRPr>
            </a:lvl1pPr>
            <a:lvl2pPr marL="388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77240" indent="0">
              <a:buNone/>
              <a:defRPr sz="1530">
                <a:solidFill>
                  <a:schemeClr val="tx1">
                    <a:tint val="75000"/>
                  </a:schemeClr>
                </a:solidFill>
              </a:defRPr>
            </a:lvl3pPr>
            <a:lvl4pPr marL="11658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4pPr>
            <a:lvl5pPr marL="155448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5pPr>
            <a:lvl6pPr marL="194310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6pPr>
            <a:lvl7pPr marL="233172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7pPr>
            <a:lvl8pPr marL="272034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8pPr>
            <a:lvl9pPr marL="3108960" indent="0">
              <a:buNone/>
              <a:defRPr sz="13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389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4353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34778" y="2677584"/>
            <a:ext cx="3303270" cy="63819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526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535519"/>
            <a:ext cx="6703695" cy="194415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5366" y="2465706"/>
            <a:ext cx="3288089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5366" y="3674110"/>
            <a:ext cx="3288089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34778" y="2465706"/>
            <a:ext cx="3304282" cy="1208404"/>
          </a:xfrm>
        </p:spPr>
        <p:txBody>
          <a:bodyPr anchor="b"/>
          <a:lstStyle>
            <a:lvl1pPr marL="0" indent="0">
              <a:buNone/>
              <a:defRPr sz="2040" b="1"/>
            </a:lvl1pPr>
            <a:lvl2pPr marL="388620" indent="0">
              <a:buNone/>
              <a:defRPr sz="1700" b="1"/>
            </a:lvl2pPr>
            <a:lvl3pPr marL="777240" indent="0">
              <a:buNone/>
              <a:defRPr sz="1530" b="1"/>
            </a:lvl3pPr>
            <a:lvl4pPr marL="1165860" indent="0">
              <a:buNone/>
              <a:defRPr sz="1360" b="1"/>
            </a:lvl4pPr>
            <a:lvl5pPr marL="1554480" indent="0">
              <a:buNone/>
              <a:defRPr sz="1360" b="1"/>
            </a:lvl5pPr>
            <a:lvl6pPr marL="1943100" indent="0">
              <a:buNone/>
              <a:defRPr sz="1360" b="1"/>
            </a:lvl6pPr>
            <a:lvl7pPr marL="2331720" indent="0">
              <a:buNone/>
              <a:defRPr sz="1360" b="1"/>
            </a:lvl7pPr>
            <a:lvl8pPr marL="2720340" indent="0">
              <a:buNone/>
              <a:defRPr sz="1360" b="1"/>
            </a:lvl8pPr>
            <a:lvl9pPr marL="3108960" indent="0">
              <a:buNone/>
              <a:defRPr sz="13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934778" y="3674110"/>
            <a:ext cx="3304282" cy="5404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675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10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748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4282" y="1448226"/>
            <a:ext cx="3934778" cy="7147983"/>
          </a:xfrm>
        </p:spPr>
        <p:txBody>
          <a:bodyPr/>
          <a:lstStyle>
            <a:lvl1pPr>
              <a:defRPr sz="2720"/>
            </a:lvl1pPr>
            <a:lvl2pPr>
              <a:defRPr sz="2380"/>
            </a:lvl2pPr>
            <a:lvl3pPr>
              <a:defRPr sz="204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492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65" y="670560"/>
            <a:ext cx="2506801" cy="2346960"/>
          </a:xfrm>
        </p:spPr>
        <p:txBody>
          <a:bodyPr anchor="b"/>
          <a:lstStyle>
            <a:lvl1pPr>
              <a:defRPr sz="27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04282" y="1448226"/>
            <a:ext cx="3934778" cy="7147983"/>
          </a:xfrm>
        </p:spPr>
        <p:txBody>
          <a:bodyPr anchor="t"/>
          <a:lstStyle>
            <a:lvl1pPr marL="0" indent="0">
              <a:buNone/>
              <a:defRPr sz="2720"/>
            </a:lvl1pPr>
            <a:lvl2pPr marL="388620" indent="0">
              <a:buNone/>
              <a:defRPr sz="2380"/>
            </a:lvl2pPr>
            <a:lvl3pPr marL="777240" indent="0">
              <a:buNone/>
              <a:defRPr sz="2040"/>
            </a:lvl3pPr>
            <a:lvl4pPr marL="1165860" indent="0">
              <a:buNone/>
              <a:defRPr sz="1700"/>
            </a:lvl4pPr>
            <a:lvl5pPr marL="1554480" indent="0">
              <a:buNone/>
              <a:defRPr sz="1700"/>
            </a:lvl5pPr>
            <a:lvl6pPr marL="1943100" indent="0">
              <a:buNone/>
              <a:defRPr sz="1700"/>
            </a:lvl6pPr>
            <a:lvl7pPr marL="2331720" indent="0">
              <a:buNone/>
              <a:defRPr sz="1700"/>
            </a:lvl7pPr>
            <a:lvl8pPr marL="2720340" indent="0">
              <a:buNone/>
              <a:defRPr sz="1700"/>
            </a:lvl8pPr>
            <a:lvl9pPr marL="3108960" indent="0">
              <a:buNone/>
              <a:defRPr sz="17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5365" y="3017520"/>
            <a:ext cx="2506801" cy="5590329"/>
          </a:xfrm>
        </p:spPr>
        <p:txBody>
          <a:bodyPr/>
          <a:lstStyle>
            <a:lvl1pPr marL="0" indent="0">
              <a:buNone/>
              <a:defRPr sz="1360"/>
            </a:lvl1pPr>
            <a:lvl2pPr marL="388620" indent="0">
              <a:buNone/>
              <a:defRPr sz="1190"/>
            </a:lvl2pPr>
            <a:lvl3pPr marL="777240" indent="0">
              <a:buNone/>
              <a:defRPr sz="1020"/>
            </a:lvl3pPr>
            <a:lvl4pPr marL="1165860" indent="0">
              <a:buNone/>
              <a:defRPr sz="850"/>
            </a:lvl4pPr>
            <a:lvl5pPr marL="1554480" indent="0">
              <a:buNone/>
              <a:defRPr sz="850"/>
            </a:lvl5pPr>
            <a:lvl6pPr marL="1943100" indent="0">
              <a:buNone/>
              <a:defRPr sz="850"/>
            </a:lvl6pPr>
            <a:lvl7pPr marL="2331720" indent="0">
              <a:buNone/>
              <a:defRPr sz="850"/>
            </a:lvl7pPr>
            <a:lvl8pPr marL="2720340" indent="0">
              <a:buNone/>
              <a:defRPr sz="850"/>
            </a:lvl8pPr>
            <a:lvl9pPr marL="3108960" indent="0">
              <a:buNone/>
              <a:defRPr sz="8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867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182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62124" y="535517"/>
            <a:ext cx="1675924" cy="852402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4353" y="535517"/>
            <a:ext cx="4930616" cy="85240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96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4353" y="535519"/>
            <a:ext cx="6703695" cy="1944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4353" y="2677584"/>
            <a:ext cx="6703695" cy="6381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4353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B8C5C-865A-4942-9CEC-CDFB8DC35005}" type="datetimeFigureOut">
              <a:rPr lang="en-US" smtClean="0"/>
              <a:t>3/31/2026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4608" y="9322649"/>
            <a:ext cx="2623185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89258" y="9322649"/>
            <a:ext cx="1748790" cy="5355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BA994-47AD-B047-A429-D3F621CE66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1460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7240" rtl="0" eaLnBrk="1" latinLnBrk="0" hangingPunct="1">
        <a:lnSpc>
          <a:spcPct val="90000"/>
        </a:lnSpc>
        <a:spcBef>
          <a:spcPct val="0"/>
        </a:spcBef>
        <a:buNone/>
        <a:defRPr sz="37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4310" indent="-194310" algn="l" defTabSz="777240" rtl="0" eaLnBrk="1" latinLnBrk="0" hangingPunct="1">
        <a:lnSpc>
          <a:spcPct val="90000"/>
        </a:lnSpc>
        <a:spcBef>
          <a:spcPts val="850"/>
        </a:spcBef>
        <a:buFont typeface="Arial" panose="020B0604020202020204" pitchFamily="34" charset="0"/>
        <a:buChar char="•"/>
        <a:defRPr sz="2380" kern="1200">
          <a:solidFill>
            <a:schemeClr val="tx1"/>
          </a:solidFill>
          <a:latin typeface="+mn-lt"/>
          <a:ea typeface="+mn-ea"/>
          <a:cs typeface="+mn-cs"/>
        </a:defRPr>
      </a:lvl1pPr>
      <a:lvl2pPr marL="5829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204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601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74879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213741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52603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91465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303270" indent="-194310" algn="l" defTabSz="777240" rtl="0" eaLnBrk="1" latinLnBrk="0" hangingPunct="1">
        <a:lnSpc>
          <a:spcPct val="90000"/>
        </a:lnSpc>
        <a:spcBef>
          <a:spcPts val="425"/>
        </a:spcBef>
        <a:buFont typeface="Arial" panose="020B0604020202020204" pitchFamily="34" charset="0"/>
        <a:buChar char="•"/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1pPr>
      <a:lvl2pPr marL="3886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3pPr>
      <a:lvl4pPr marL="11658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5pPr>
      <a:lvl6pPr marL="194310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6pPr>
      <a:lvl7pPr marL="233172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7pPr>
      <a:lvl8pPr marL="272034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algn="l" defTabSz="777240" rtl="0" eaLnBrk="1" latinLnBrk="0" hangingPunct="1">
        <a:defRPr sz="153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bigideasmath.com/" TargetMode="External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8612" y="201169"/>
            <a:ext cx="7192108" cy="9710928"/>
          </a:xfrm>
          <a:prstGeom prst="rect">
            <a:avLst/>
          </a:prstGeom>
          <a:noFill/>
          <a:ln w="28575">
            <a:solidFill>
              <a:schemeClr val="tx1"/>
            </a:solidFill>
            <a:prstDash val="lgDashDot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330588" y="6763270"/>
            <a:ext cx="7192108" cy="2631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39" tIns="45720" rIns="91439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600" u="sng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Monday 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	          	 April 6</a:t>
            </a:r>
            <a:r>
              <a:rPr lang="en-US" sz="1600" baseline="300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			</a:t>
            </a:r>
            <a:r>
              <a:rPr lang="en-US" sz="1600" b="1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Big Ideas – Adding and Subtracting 									Fractions </a:t>
            </a:r>
            <a:r>
              <a:rPr lang="en-US" sz="1600" b="1" dirty="0">
                <a:solidFill>
                  <a:srgbClr val="FF0000"/>
                </a:solidFill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(DUE THURSDAY)</a:t>
            </a:r>
          </a:p>
          <a:p>
            <a:pPr algn="just">
              <a:lnSpc>
                <a:spcPct val="150000"/>
              </a:lnSpc>
            </a:pPr>
            <a:r>
              <a:rPr lang="en-US" sz="1600" u="sng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Tuesday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	         		 April 7</a:t>
            </a:r>
            <a:r>
              <a:rPr lang="en-US" sz="1600" baseline="300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			</a:t>
            </a:r>
            <a:r>
              <a:rPr lang="en-US" sz="1600" b="1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Big Ideas – Adding and Subtracting Mixed 								Numbers </a:t>
            </a:r>
            <a:r>
              <a:rPr lang="en-US" sz="1600" b="1" dirty="0">
                <a:solidFill>
                  <a:srgbClr val="FF0000"/>
                </a:solidFill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(ALSO DUE THURSDAY)</a:t>
            </a:r>
          </a:p>
          <a:p>
            <a:pPr algn="just">
              <a:lnSpc>
                <a:spcPct val="150000"/>
              </a:lnSpc>
            </a:pPr>
            <a:r>
              <a:rPr lang="en-US" sz="1600" u="sng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Wednesday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        		 April 8</a:t>
            </a:r>
            <a:r>
              <a:rPr lang="en-US" sz="1600" baseline="300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			</a:t>
            </a:r>
            <a:r>
              <a:rPr lang="en-US" sz="1600" b="1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HMH FINAL DIAGNOSTIC DAY 1</a:t>
            </a:r>
            <a:endParaRPr lang="en-US" sz="1600" dirty="0">
              <a:latin typeface="Arial Narrow" panose="020B0604020202020204" pitchFamily="34" charset="0"/>
              <a:ea typeface="Arial Narrow" charset="0"/>
              <a:cs typeface="Arial Narrow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u="sng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Thursday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             		 April 9</a:t>
            </a:r>
            <a:r>
              <a:rPr lang="en-US" sz="1600" baseline="300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 			</a:t>
            </a:r>
            <a:r>
              <a:rPr lang="en-US" sz="1600" b="1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HMH FINAL DIAGNOSTIC DAY 2</a:t>
            </a:r>
            <a:endParaRPr lang="en-US" sz="1600" dirty="0">
              <a:latin typeface="Arial Narrow" panose="020B0604020202020204" pitchFamily="34" charset="0"/>
              <a:ea typeface="Arial Narrow" charset="0"/>
              <a:cs typeface="Arial Narrow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1600" u="sng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Friday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                 		 April 10</a:t>
            </a:r>
            <a:r>
              <a:rPr lang="en-US" sz="1600" baseline="300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</a:t>
            </a:r>
            <a:r>
              <a:rPr lang="en-US" sz="1600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 			Mini Quiz: Add/Sub Fracs &amp; Mixed Numbers</a:t>
            </a:r>
            <a:endParaRPr lang="en-US" sz="1600" b="1" baseline="30000" dirty="0">
              <a:solidFill>
                <a:srgbClr val="FF0000"/>
              </a:solidFill>
              <a:latin typeface="Arial Narrow" panose="020B0604020202020204" pitchFamily="34" charset="0"/>
              <a:ea typeface="Arial Narrow" charset="0"/>
              <a:cs typeface="Arial Narrow" panose="020B0604020202020204" pitchFamily="34" charset="0"/>
            </a:endParaRPr>
          </a:p>
        </p:txBody>
      </p:sp>
      <p:pic>
        <p:nvPicPr>
          <p:cNvPr id="1025" name="Picture 1" descr="C:\Users\Maria\AppData\Local\Microsoft\Windows\Temporary Internet Files\Low\Content.IE5\0G6C7U4R\MC90033268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987" y="586342"/>
            <a:ext cx="1132429" cy="1147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90146" y="2704007"/>
            <a:ext cx="719210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HOW TO ACCESS BIG IDEAS</a:t>
            </a:r>
          </a:p>
          <a:p>
            <a:pPr marL="342900" indent="-342900" algn="just">
              <a:buAutoNum type="arabicPeriod"/>
            </a:pPr>
            <a:r>
              <a:rPr lang="en-US" sz="1400" dirty="0"/>
              <a:t>Go to </a:t>
            </a:r>
            <a:r>
              <a:rPr lang="en-US" sz="1400" dirty="0">
                <a:hlinkClick r:id="rId3"/>
              </a:rPr>
              <a:t>https://bigideasmath.com</a:t>
            </a:r>
            <a:endParaRPr lang="en-US" sz="1400" dirty="0"/>
          </a:p>
          <a:p>
            <a:pPr marL="342900" indent="-342900" algn="just">
              <a:buAutoNum type="arabicPeriod"/>
            </a:pPr>
            <a:r>
              <a:rPr lang="en-US" sz="1400" dirty="0"/>
              <a:t>Your login information is the following: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USERNAME: &lt;</a:t>
            </a:r>
            <a:r>
              <a:rPr lang="en-US" sz="1400" dirty="0" err="1"/>
              <a:t>YourArchieLogin</a:t>
            </a:r>
            <a:r>
              <a:rPr lang="en-US" sz="1400" dirty="0"/>
              <a:t>&gt;@archimedean.org </a:t>
            </a:r>
            <a:r>
              <a:rPr lang="en-US" sz="1400" b="1" dirty="0">
                <a:solidFill>
                  <a:srgbClr val="FF0000"/>
                </a:solidFill>
              </a:rPr>
              <a:t>NO CAPITAL LETTERS</a:t>
            </a:r>
            <a:r>
              <a:rPr lang="en-US" sz="1400" b="1" dirty="0"/>
              <a:t>.</a:t>
            </a:r>
            <a:endParaRPr lang="en-US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dirty="0"/>
              <a:t>PASSWORD: Archie199 </a:t>
            </a:r>
            <a:r>
              <a:rPr lang="en-US" sz="1400" b="1" dirty="0">
                <a:solidFill>
                  <a:srgbClr val="FF0000"/>
                </a:solidFill>
              </a:rPr>
              <a:t>THE LETTER A IS CAPITAL</a:t>
            </a:r>
            <a:r>
              <a:rPr lang="en-US" sz="1400" b="1" dirty="0"/>
              <a:t>. </a:t>
            </a:r>
            <a:endParaRPr lang="en-US" sz="1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1400" b="1" u="sng" dirty="0"/>
              <a:t>YOUR INFORMATION IS CASE-SENSITIVE. PLEASE MAKE SURE YOU FOLLOW THE NOTES ABOVE. </a:t>
            </a:r>
          </a:p>
          <a:p>
            <a:pPr algn="ctr"/>
            <a:r>
              <a:rPr lang="en-US" sz="1400" b="1" u="sng" dirty="0">
                <a:solidFill>
                  <a:srgbClr val="FF0000"/>
                </a:solidFill>
              </a:rPr>
              <a:t>LATE POLICY ANNOUNCEMENT</a:t>
            </a:r>
            <a:endParaRPr lang="en-US" sz="1400" u="sng" dirty="0">
              <a:solidFill>
                <a:srgbClr val="FF0000"/>
              </a:solidFill>
            </a:endParaRPr>
          </a:p>
          <a:p>
            <a:pPr algn="ctr"/>
            <a:r>
              <a:rPr lang="en-US" sz="1400" b="1" u="sng" dirty="0">
                <a:solidFill>
                  <a:srgbClr val="FF0000"/>
                </a:solidFill>
              </a:rPr>
              <a:t>PARENTS: See your emails for more information</a:t>
            </a:r>
          </a:p>
          <a:p>
            <a:pPr algn="ctr"/>
            <a:r>
              <a:rPr lang="en-US" sz="1400" dirty="0"/>
              <a:t>Late policy is now in effect for the last 9 weeks. Assignments may be submitted up to 3 days late for </a:t>
            </a:r>
            <a:r>
              <a:rPr lang="en-US" sz="1400"/>
              <a:t>10% points </a:t>
            </a:r>
            <a:r>
              <a:rPr lang="en-US" sz="1400" dirty="0"/>
              <a:t>per day. After 3 days, the deduction is immediately 50% points off.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2564" y="5037213"/>
            <a:ext cx="7177941" cy="1385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1" b="1" u="sng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Notes</a:t>
            </a:r>
          </a:p>
          <a:p>
            <a:pPr algn="just"/>
            <a:r>
              <a:rPr lang="en-US" sz="1401" b="1" dirty="0">
                <a:highlight>
                  <a:srgbClr val="FFFF00"/>
                </a:highlight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This homework assignments on </a:t>
            </a:r>
            <a:r>
              <a:rPr lang="en-US" sz="1401" b="1" dirty="0" err="1">
                <a:highlight>
                  <a:srgbClr val="FFFF00"/>
                </a:highlight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BigIdeas</a:t>
            </a:r>
            <a:r>
              <a:rPr lang="en-US" sz="1401" b="1" dirty="0">
                <a:highlight>
                  <a:srgbClr val="FFFF00"/>
                </a:highlight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 are due on different days. Please follow these due dates</a:t>
            </a:r>
            <a:r>
              <a:rPr lang="en-US" sz="1401" dirty="0"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. Students must prove and show all their work in the provide space. Scholars should use a separate sheet of paper if they need additional space. Failure to show work or packets submitted after the due date will result in a lower grade. If a scholar struggles with a lesson, they can review the daily lesson on HMH. </a:t>
            </a:r>
            <a:r>
              <a:rPr lang="en-US" altLang="en-US" sz="1401" dirty="0">
                <a:latin typeface="Arial Narrow" panose="020B0604020202020204" pitchFamily="34" charset="0"/>
                <a:cs typeface="Arial Narrow" panose="020B0604020202020204" pitchFamily="34" charset="0"/>
              </a:rPr>
              <a:t>Please feel free to contact me with any questions or concerns at </a:t>
            </a:r>
            <a:r>
              <a:rPr lang="en-US" altLang="en-US" sz="1401" dirty="0" err="1">
                <a:solidFill>
                  <a:srgbClr val="0000FF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peter.vanegas@archimedean.org</a:t>
            </a:r>
            <a:r>
              <a:rPr lang="en-US" altLang="en-US" sz="1401" dirty="0">
                <a:latin typeface="Arial Narrow" panose="020B0604020202020204" pitchFamily="34" charset="0"/>
                <a:cs typeface="Arial Narrow" panose="020B0604020202020204" pitchFamily="34" charset="0"/>
              </a:rPr>
              <a:t>. </a:t>
            </a:r>
            <a:endParaRPr lang="en-US" sz="1401" dirty="0">
              <a:latin typeface="Arial Narrow" panose="020B0604020202020204" pitchFamily="34" charset="0"/>
              <a:ea typeface="Arial Narrow" charset="0"/>
              <a:cs typeface="Arial Narrow" panose="020B0604020202020204" pitchFamily="34" charset="0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90146" y="5144288"/>
            <a:ext cx="7192108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12749" y="6547825"/>
            <a:ext cx="7192108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45935" y="207028"/>
            <a:ext cx="7177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>
                <a:highlight>
                  <a:srgbClr val="FFFF00"/>
                </a:highlight>
                <a:latin typeface="Arial Narrow" panose="020B0604020202020204" pitchFamily="34" charset="0"/>
                <a:ea typeface="Arial Narrow" charset="0"/>
                <a:cs typeface="Arial Narrow" panose="020B0604020202020204" pitchFamily="34" charset="0"/>
              </a:rPr>
              <a:t>Name:__________________________________ Section: ____________________</a:t>
            </a:r>
          </a:p>
        </p:txBody>
      </p:sp>
      <p:pic>
        <p:nvPicPr>
          <p:cNvPr id="2" name="Picture 1" descr="page1image18379408">
            <a:extLst>
              <a:ext uri="{FF2B5EF4-FFF2-40B4-BE49-F238E27FC236}">
                <a16:creationId xmlns:a16="http://schemas.microsoft.com/office/drawing/2014/main" id="{0290AC66-EC6C-E34C-B908-E36A077AB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35" y="168507"/>
            <a:ext cx="749299" cy="1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474ACDAC-4EF4-654D-8EEB-BB24A7A74C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443" y="1724566"/>
            <a:ext cx="7258923" cy="954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39" tIns="45720" rIns="91439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1" b="1" u="sng" dirty="0">
                <a:latin typeface="Arial Narrow" panose="020B0604020202020204" pitchFamily="34" charset="0"/>
                <a:cs typeface="Arial Narrow" panose="020B0604020202020204" pitchFamily="34" charset="0"/>
              </a:rPr>
              <a:t>Homework</a:t>
            </a:r>
          </a:p>
          <a:p>
            <a:pPr algn="just" defTabSz="914397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1" dirty="0">
                <a:latin typeface="Arial Narrow" panose="020B0604020202020204" pitchFamily="34" charset="0"/>
                <a:cs typeface="Arial Narrow" panose="020B0604020202020204" pitchFamily="34" charset="0"/>
              </a:rPr>
              <a:t>Greetings, Scholar and Parents! We have finally finished working with our HMH </a:t>
            </a:r>
            <a:r>
              <a:rPr lang="en-US" altLang="en-US" sz="1401" dirty="0" err="1">
                <a:latin typeface="Arial Narrow" panose="020B0604020202020204" pitchFamily="34" charset="0"/>
                <a:cs typeface="Arial Narrow" panose="020B0604020202020204" pitchFamily="34" charset="0"/>
              </a:rPr>
              <a:t>GoMath</a:t>
            </a:r>
            <a:r>
              <a:rPr lang="en-US" altLang="en-US" sz="1401" dirty="0">
                <a:latin typeface="Arial Narrow" panose="020B0604020202020204" pitchFamily="34" charset="0"/>
                <a:cs typeface="Arial Narrow" panose="020B0604020202020204" pitchFamily="34" charset="0"/>
              </a:rPr>
              <a:t>! Book and are moving onto our new platform, </a:t>
            </a:r>
            <a:r>
              <a:rPr lang="en-US" altLang="en-US" sz="1401" b="1" dirty="0">
                <a:latin typeface="Arial Narrow" panose="020B0604020202020204" pitchFamily="34" charset="0"/>
                <a:cs typeface="Arial Narrow" panose="020B0604020202020204" pitchFamily="34" charset="0"/>
              </a:rPr>
              <a:t>Big Ideas Math.</a:t>
            </a:r>
            <a:r>
              <a:rPr lang="en-US" altLang="en-US" sz="1401" dirty="0">
                <a:latin typeface="Arial Narrow" panose="020B0604020202020204" pitchFamily="34" charset="0"/>
                <a:cs typeface="Arial Narrow" panose="020B0604020202020204" pitchFamily="34" charset="0"/>
              </a:rPr>
              <a:t> Below is your guide on how to access and login to Big Ideas Math, along with a list of which assignments need to be submitted.</a:t>
            </a:r>
            <a:endParaRPr lang="en-US" sz="1401" dirty="0">
              <a:latin typeface="Arial Narrow" panose="020B0604020202020204" pitchFamily="34" charset="0"/>
              <a:cs typeface="Arial Narrow" panose="020B0604020202020204" pitchFamily="34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6E3D4F6D-D29F-0342-AE9C-D26E0569C1EF}"/>
              </a:ext>
            </a:extLst>
          </p:cNvPr>
          <p:cNvCxnSpPr/>
          <p:nvPr/>
        </p:nvCxnSpPr>
        <p:spPr>
          <a:xfrm>
            <a:off x="330588" y="2737549"/>
            <a:ext cx="7192108" cy="0"/>
          </a:xfrm>
          <a:prstGeom prst="line">
            <a:avLst/>
          </a:prstGeom>
          <a:ln w="19050"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98846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55134</TotalTime>
  <Words>377</Words>
  <Application>Microsoft Office PowerPoint</Application>
  <PresentationFormat>Custom</PresentationFormat>
  <Paragraphs>19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Arial Narrow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MORALES, MARIA Z</dc:creator>
  <cp:lastModifiedBy>Peter Vanegas</cp:lastModifiedBy>
  <cp:revision>42</cp:revision>
  <dcterms:created xsi:type="dcterms:W3CDTF">2022-10-05T13:34:56Z</dcterms:created>
  <dcterms:modified xsi:type="dcterms:W3CDTF">2026-04-06T19:12:51Z</dcterms:modified>
</cp:coreProperties>
</file>